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673" r:id="rId3"/>
    <p:sldMasterId id="2147483682" r:id="rId4"/>
    <p:sldMasterId id="2147483691" r:id="rId5"/>
    <p:sldMasterId id="2147483700" r:id="rId6"/>
  </p:sldMasterIdLst>
  <p:notesMasterIdLst>
    <p:notesMasterId r:id="rId19"/>
  </p:notesMasterIdLst>
  <p:handoutMasterIdLst>
    <p:handoutMasterId r:id="rId20"/>
  </p:handoutMasterIdLst>
  <p:sldIdLst>
    <p:sldId id="540" r:id="rId7"/>
    <p:sldId id="675" r:id="rId8"/>
    <p:sldId id="688" r:id="rId9"/>
    <p:sldId id="690" r:id="rId10"/>
    <p:sldId id="683" r:id="rId11"/>
    <p:sldId id="686" r:id="rId12"/>
    <p:sldId id="685" r:id="rId13"/>
    <p:sldId id="689" r:id="rId14"/>
    <p:sldId id="691" r:id="rId15"/>
    <p:sldId id="693" r:id="rId16"/>
    <p:sldId id="692" r:id="rId17"/>
    <p:sldId id="696"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771208-FE13-44FC-A45A-B191EC11491D}">
          <p14:sldIdLst>
            <p14:sldId id="540"/>
            <p14:sldId id="675"/>
            <p14:sldId id="688"/>
            <p14:sldId id="690"/>
            <p14:sldId id="683"/>
            <p14:sldId id="686"/>
            <p14:sldId id="685"/>
            <p14:sldId id="689"/>
            <p14:sldId id="691"/>
            <p14:sldId id="693"/>
            <p14:sldId id="692"/>
            <p14:sldId id="696"/>
          </p14:sldIdLst>
        </p14:section>
      </p14:sectionLst>
    </p:ext>
    <p:ext uri="{EFAFB233-063F-42B5-8137-9DF3F51BA10A}">
      <p15:sldGuideLst xmlns:p15="http://schemas.microsoft.com/office/powerpoint/2012/main">
        <p15:guide id="1" orient="horz" pos="1620">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y Martin" initials="HM" lastIdx="1" clrIdx="0">
    <p:extLst>
      <p:ext uri="{19B8F6BF-5375-455C-9EA6-DF929625EA0E}">
        <p15:presenceInfo xmlns:p15="http://schemas.microsoft.com/office/powerpoint/2012/main" userId="S-1-5-21-870451142-534604098-1543857936-98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AB1"/>
    <a:srgbClr val="00A8A8"/>
    <a:srgbClr val="075F61"/>
    <a:srgbClr val="BBF2F3"/>
    <a:srgbClr val="E2F9FA"/>
    <a:srgbClr val="00D5D0"/>
    <a:srgbClr val="146E72"/>
    <a:srgbClr val="9CECEE"/>
    <a:srgbClr val="A9E9A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8032" autoAdjust="0"/>
  </p:normalViewPr>
  <p:slideViewPr>
    <p:cSldViewPr>
      <p:cViewPr varScale="1">
        <p:scale>
          <a:sx n="97" d="100"/>
          <a:sy n="97" d="100"/>
        </p:scale>
        <p:origin x="1602" y="84"/>
      </p:cViewPr>
      <p:guideLst>
        <p:guide orient="horz" pos="1620"/>
        <p:guide pos="2835"/>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6" d="100"/>
          <a:sy n="56" d="100"/>
        </p:scale>
        <p:origin x="285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11T09:30:39.058"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790B8AF-9202-4C30-9D50-2328B8AF7DE8}" type="datetimeFigureOut">
              <a:rPr lang="en-GB" smtClean="0"/>
              <a:t>02/02/2026</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704E892-4856-482E-9CD9-89A4E71A8B24}" type="slidenum">
              <a:rPr lang="en-GB" smtClean="0"/>
              <a:t>‹#›</a:t>
            </a:fld>
            <a:endParaRPr lang="en-GB"/>
          </a:p>
        </p:txBody>
      </p:sp>
    </p:spTree>
    <p:extLst>
      <p:ext uri="{BB962C8B-B14F-4D97-AF65-F5344CB8AC3E}">
        <p14:creationId xmlns:p14="http://schemas.microsoft.com/office/powerpoint/2010/main" val="1867147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C55D9C5-EDC2-40AC-82BC-9EE6B1FCC226}" type="datetimeFigureOut">
              <a:rPr lang="en-GB" smtClean="0"/>
              <a:t>02/02/2026</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534685E4-2CA7-4CFE-9F91-9A90F2930AA8}" type="slidenum">
              <a:rPr lang="en-GB" smtClean="0"/>
              <a:t>‹#›</a:t>
            </a:fld>
            <a:endParaRPr lang="en-GB"/>
          </a:p>
        </p:txBody>
      </p:sp>
    </p:spTree>
    <p:extLst>
      <p:ext uri="{BB962C8B-B14F-4D97-AF65-F5344CB8AC3E}">
        <p14:creationId xmlns:p14="http://schemas.microsoft.com/office/powerpoint/2010/main" val="371028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ks.nice.org.uk/topics/prostate-cancer/diagnosis/assessment/#psa-test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ks.nice.org.uk/topics/prostate-cancer/referenc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685E4-2CA7-4CFE-9F91-9A90F2930AA8}" type="slidenum">
              <a:rPr lang="en-GB" smtClean="0"/>
              <a:t>1</a:t>
            </a:fld>
            <a:endParaRPr lang="en-GB"/>
          </a:p>
        </p:txBody>
      </p:sp>
    </p:spTree>
    <p:extLst>
      <p:ext uri="{BB962C8B-B14F-4D97-AF65-F5344CB8AC3E}">
        <p14:creationId xmlns:p14="http://schemas.microsoft.com/office/powerpoint/2010/main" val="36357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SABR – Treatment is usually spread over a few days and may take up to 2 weeks. Your doctor or radiographer will explain how many sessions you need and over how many days.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Hormones are normally given with External beam radiotherapy, they start off as a tablet once a day then normally change to a 12 weekly implant. You would normally be on hormone therapy for at least 3-4 months prior to radiotherapy starting and would continue through the radiotherapy treatment and after radiotherapy finished. The oncologist would decide how long you would need to continue with the hormones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Focal therapies – referred to The Imperial Hospital London</a:t>
            </a:r>
            <a:endParaRPr lang="en-GB" dirty="0"/>
          </a:p>
        </p:txBody>
      </p:sp>
      <p:sp>
        <p:nvSpPr>
          <p:cNvPr id="4" name="Slide Number Placeholder 3"/>
          <p:cNvSpPr>
            <a:spLocks noGrp="1"/>
          </p:cNvSpPr>
          <p:nvPr>
            <p:ph type="sldNum" sz="quarter" idx="5"/>
          </p:nvPr>
        </p:nvSpPr>
        <p:spPr/>
        <p:txBody>
          <a:bodyPr/>
          <a:lstStyle/>
          <a:p>
            <a:fld id="{534685E4-2CA7-4CFE-9F91-9A90F2930AA8}" type="slidenum">
              <a:rPr lang="en-GB" smtClean="0"/>
              <a:t>10</a:t>
            </a:fld>
            <a:endParaRPr lang="en-GB"/>
          </a:p>
        </p:txBody>
      </p:sp>
    </p:spTree>
    <p:extLst>
      <p:ext uri="{BB962C8B-B14F-4D97-AF65-F5344CB8AC3E}">
        <p14:creationId xmlns:p14="http://schemas.microsoft.com/office/powerpoint/2010/main" val="281647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685E4-2CA7-4CFE-9F91-9A90F2930AA8}" type="slidenum">
              <a:rPr lang="en-GB" smtClean="0"/>
              <a:t>11</a:t>
            </a:fld>
            <a:endParaRPr lang="en-GB"/>
          </a:p>
        </p:txBody>
      </p:sp>
    </p:spTree>
    <p:extLst>
      <p:ext uri="{BB962C8B-B14F-4D97-AF65-F5344CB8AC3E}">
        <p14:creationId xmlns:p14="http://schemas.microsoft.com/office/powerpoint/2010/main" val="32530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Active Surveillance clinic’s – supported by CNS and Doctor</a:t>
            </a:r>
          </a:p>
        </p:txBody>
      </p:sp>
      <p:sp>
        <p:nvSpPr>
          <p:cNvPr id="4" name="Slide Number Placeholder 3"/>
          <p:cNvSpPr>
            <a:spLocks noGrp="1"/>
          </p:cNvSpPr>
          <p:nvPr>
            <p:ph type="sldNum" sz="quarter" idx="10"/>
          </p:nvPr>
        </p:nvSpPr>
        <p:spPr/>
        <p:txBody>
          <a:bodyPr/>
          <a:lstStyle/>
          <a:p>
            <a:fld id="{534685E4-2CA7-4CFE-9F91-9A90F2930AA8}" type="slidenum">
              <a:rPr lang="en-GB" smtClean="0"/>
              <a:t>2</a:t>
            </a:fld>
            <a:endParaRPr lang="en-GB"/>
          </a:p>
        </p:txBody>
      </p:sp>
    </p:spTree>
    <p:extLst>
      <p:ext uri="{BB962C8B-B14F-4D97-AF65-F5344CB8AC3E}">
        <p14:creationId xmlns:p14="http://schemas.microsoft.com/office/powerpoint/2010/main" val="276981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Active surveillance</a:t>
            </a:r>
            <a:r>
              <a:rPr lang="en-GB" sz="1200" kern="1200" dirty="0">
                <a:solidFill>
                  <a:schemeClr val="tx1"/>
                </a:solidFill>
                <a:effectLst/>
                <a:latin typeface="+mn-lt"/>
                <a:ea typeface="+mn-ea"/>
                <a:cs typeface="+mn-cs"/>
              </a:rPr>
              <a:t> - Aimed at people with early/localised prostate cancer to avoid over-treatment of disease which is unlikely to cause harm. Surveillance is continued unless there are signs of disease progressing to a point where treatment is necessary.  Active surveillance may avoid or delay the need for radiotherapy or surgery. The difference from watchful waiting is that repeating the prostate biopsy at intervals depending on age and </a:t>
            </a:r>
            <a:r>
              <a:rPr lang="en-GB" sz="1200" kern="1200" dirty="0">
                <a:solidFill>
                  <a:schemeClr val="tx1"/>
                </a:solidFill>
                <a:effectLst/>
                <a:latin typeface="+mn-lt"/>
                <a:ea typeface="+mn-ea"/>
                <a:cs typeface="+mn-cs"/>
                <a:hlinkClick r:id="rId3"/>
              </a:rPr>
              <a:t>prostate-specific antigen (PSA) levels</a:t>
            </a:r>
            <a:r>
              <a:rPr lang="en-GB" sz="1200" kern="1200" dirty="0">
                <a:solidFill>
                  <a:schemeClr val="tx1"/>
                </a:solidFill>
                <a:effectLst/>
                <a:latin typeface="+mn-lt"/>
                <a:ea typeface="+mn-ea"/>
                <a:cs typeface="+mn-cs"/>
              </a:rPr>
              <a:t> allows the man's prognostic risk category to be reassessed. The aim of active surveillance is to safely reduce the risk of over treatment, as treatment is offered only when the risk increases.</a:t>
            </a:r>
            <a:endParaRPr lang="en-GB" sz="1050" kern="1200" dirty="0">
              <a:solidFill>
                <a:schemeClr val="tx1"/>
              </a:solidFill>
              <a:effectLst/>
              <a:latin typeface="+mn-lt"/>
              <a:ea typeface="+mn-ea"/>
              <a:cs typeface="+mn-cs"/>
            </a:endParaRPr>
          </a:p>
          <a:p>
            <a:pPr>
              <a:lnSpc>
                <a:spcPct val="115000"/>
              </a:lnSpc>
              <a:spcAft>
                <a:spcPts val="1000"/>
              </a:spcAft>
            </a:pPr>
            <a:r>
              <a:rPr lang="en-GB" sz="1200" u="sng" dirty="0">
                <a:solidFill>
                  <a:srgbClr val="005EA5"/>
                </a:solidFill>
                <a:effectLst/>
                <a:latin typeface="Segoe UI" panose="020B050204020402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National Collaborating Centre for Cancer, 2019</a:t>
            </a:r>
            <a:r>
              <a:rPr lang="en-GB" sz="1200" dirty="0">
                <a:solidFill>
                  <a:srgbClr val="0E0E0E"/>
                </a:solidFill>
                <a:effectLst/>
                <a:latin typeface="Segoe UI" panose="020B0502040204020203" pitchFamily="34" charset="0"/>
                <a:ea typeface="Calibri" panose="020F0502020204030204" pitchFamily="34" charset="0"/>
                <a:cs typeface="Times New Roman" panose="02020603050405020304" pitchFamily="18" charset="0"/>
              </a:rPr>
              <a:t>; </a:t>
            </a:r>
            <a:r>
              <a:rPr lang="en-GB" sz="1200" u="sng" dirty="0">
                <a:solidFill>
                  <a:srgbClr val="005EA5"/>
                </a:solidFill>
                <a:effectLst/>
                <a:latin typeface="Segoe UI" panose="020B050204020402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NICE, 2021b</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Last revised in September 2024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534685E4-2CA7-4CFE-9F91-9A90F2930AA8}" type="slidenum">
              <a:rPr lang="en-GB" smtClean="0"/>
              <a:t>3</a:t>
            </a:fld>
            <a:endParaRPr lang="en-GB"/>
          </a:p>
        </p:txBody>
      </p:sp>
    </p:spTree>
    <p:extLst>
      <p:ext uri="{BB962C8B-B14F-4D97-AF65-F5344CB8AC3E}">
        <p14:creationId xmlns:p14="http://schemas.microsoft.com/office/powerpoint/2010/main" val="39203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Treatments for prostate cancer, such as surgery, radiotherapy or hormone therapy, can cause side effects. These can include urinary, bowel and erection disfunction, fatigue, weight gain, muscle loss, mood swing mood swing and tenderness and growth in the breast area. For some men these side effects may be long-term and can have a big impact on daily life.</a:t>
            </a:r>
          </a:p>
        </p:txBody>
      </p:sp>
      <p:sp>
        <p:nvSpPr>
          <p:cNvPr id="4" name="Slide Number Placeholder 3"/>
          <p:cNvSpPr>
            <a:spLocks noGrp="1"/>
          </p:cNvSpPr>
          <p:nvPr>
            <p:ph type="sldNum" sz="quarter" idx="10"/>
          </p:nvPr>
        </p:nvSpPr>
        <p:spPr/>
        <p:txBody>
          <a:bodyPr/>
          <a:lstStyle/>
          <a:p>
            <a:fld id="{534685E4-2CA7-4CFE-9F91-9A90F2930AA8}" type="slidenum">
              <a:rPr lang="en-GB" smtClean="0"/>
              <a:t>4</a:t>
            </a:fld>
            <a:endParaRPr lang="en-GB"/>
          </a:p>
        </p:txBody>
      </p:sp>
    </p:spTree>
    <p:extLst>
      <p:ext uri="{BB962C8B-B14F-4D97-AF65-F5344CB8AC3E}">
        <p14:creationId xmlns:p14="http://schemas.microsoft.com/office/powerpoint/2010/main" val="165908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534685E4-2CA7-4CFE-9F91-9A90F2930AA8}" type="slidenum">
              <a:rPr lang="en-GB" smtClean="0"/>
              <a:t>5</a:t>
            </a:fld>
            <a:endParaRPr lang="en-GB"/>
          </a:p>
        </p:txBody>
      </p:sp>
    </p:spTree>
    <p:extLst>
      <p:ext uri="{BB962C8B-B14F-4D97-AF65-F5344CB8AC3E}">
        <p14:creationId xmlns:p14="http://schemas.microsoft.com/office/powerpoint/2010/main" val="188042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Changes in your cancer </a:t>
            </a:r>
            <a:r>
              <a:rPr lang="en-GB" dirty="0"/>
              <a:t>There is always a chance that your cancer could grow. The tests we use to monitor your cancer are designed to detect changes early enough to start treatment. The monitoring plan is designed to be as rigorous and robust as possible, so that it can detect any change in your cancer at an early stage. There is, of course, a small chance that such changes may be missed. You should talk to your urologist or specialist nurse about your own, individual risk factor</a:t>
            </a:r>
          </a:p>
          <a:p>
            <a:pPr marL="0" indent="0">
              <a:buFont typeface="Arial" panose="020B0604020202020204" pitchFamily="34" charset="0"/>
              <a:buNone/>
            </a:pPr>
            <a:endParaRPr lang="en-GB" dirty="0"/>
          </a:p>
          <a:p>
            <a:r>
              <a:rPr lang="en-GB" dirty="0"/>
              <a:t> • </a:t>
            </a:r>
            <a:r>
              <a:rPr lang="en-GB" b="1" dirty="0"/>
              <a:t>Changes in your health </a:t>
            </a:r>
            <a:r>
              <a:rPr lang="en-GB" dirty="0"/>
              <a:t>There is a chance that your general health could, for some unforeseen reason, deteriorate. This might make some forms of treatment (e.g. surgery) potentially unsuitable for you if the cancer were          to grow. There are, however, many effective options available to treat prostate cancer</a:t>
            </a:r>
          </a:p>
          <a:p>
            <a:endParaRPr lang="en-GB" dirty="0"/>
          </a:p>
          <a:p>
            <a:pPr marL="171450" indent="-171450">
              <a:buFont typeface="Arial" panose="020B0604020202020204" pitchFamily="34" charset="0"/>
              <a:buChar char="•"/>
            </a:pPr>
            <a:r>
              <a:rPr lang="en-GB" b="1" dirty="0"/>
              <a:t>Concerns about the psychological impact on you </a:t>
            </a:r>
            <a:r>
              <a:rPr lang="en-GB" dirty="0"/>
              <a:t>Active surveillance is not for everyone. Some men find it difficult not to have active treatment for prostate cancer and worry that the tumour will change or spread. You do not have to stay on active surveillance if you do not want to; your urologist or specialist nurse will be happy to discuss any issues with you</a:t>
            </a:r>
          </a:p>
          <a:p>
            <a:pPr marL="0" indent="0">
              <a:buFont typeface="Arial" panose="020B0604020202020204" pitchFamily="34" charset="0"/>
              <a:buNone/>
            </a:pPr>
            <a:endParaRPr lang="en-GB" dirty="0"/>
          </a:p>
          <a:p>
            <a:r>
              <a:rPr lang="en-GB" dirty="0"/>
              <a:t> </a:t>
            </a:r>
            <a:r>
              <a:rPr lang="en-GB" b="1" dirty="0"/>
              <a:t>• Side-effects from repeat biopsies of the prostate </a:t>
            </a:r>
            <a:r>
              <a:rPr lang="en-GB" dirty="0"/>
              <a:t>You will require repeat prostate biopsies as part of the active surveillance programme. Biopsy of the prostate does carry a small risk of infection and bleeding. The risks apply for each re-biopsy, although we will take every precaution to minimise them</a:t>
            </a:r>
          </a:p>
        </p:txBody>
      </p:sp>
      <p:sp>
        <p:nvSpPr>
          <p:cNvPr id="4" name="Slide Number Placeholder 3"/>
          <p:cNvSpPr>
            <a:spLocks noGrp="1"/>
          </p:cNvSpPr>
          <p:nvPr>
            <p:ph type="sldNum" sz="quarter" idx="10"/>
          </p:nvPr>
        </p:nvSpPr>
        <p:spPr/>
        <p:txBody>
          <a:bodyPr/>
          <a:lstStyle/>
          <a:p>
            <a:fld id="{534685E4-2CA7-4CFE-9F91-9A90F2930AA8}" type="slidenum">
              <a:rPr lang="en-GB" smtClean="0"/>
              <a:t>6</a:t>
            </a:fld>
            <a:endParaRPr lang="en-GB"/>
          </a:p>
        </p:txBody>
      </p:sp>
    </p:spTree>
    <p:extLst>
      <p:ext uri="{BB962C8B-B14F-4D97-AF65-F5344CB8AC3E}">
        <p14:creationId xmlns:p14="http://schemas.microsoft.com/office/powerpoint/2010/main" val="115187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685E4-2CA7-4CFE-9F91-9A90F2930AA8}" type="slidenum">
              <a:rPr lang="en-GB" smtClean="0"/>
              <a:t>7</a:t>
            </a:fld>
            <a:endParaRPr lang="en-GB"/>
          </a:p>
        </p:txBody>
      </p:sp>
    </p:spTree>
    <p:extLst>
      <p:ext uri="{BB962C8B-B14F-4D97-AF65-F5344CB8AC3E}">
        <p14:creationId xmlns:p14="http://schemas.microsoft.com/office/powerpoint/2010/main" val="322687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Active surveillance monitoring card – Patient information, Consultant, Starting PSA, Diagnosis – Patient able to document their PSA results, enabling them to monitor their PSA and see what happens when</a:t>
            </a:r>
          </a:p>
          <a:p>
            <a:r>
              <a:rPr lang="en-GB" dirty="0"/>
              <a:t>Blood request – first PSA 3 months post Diagnosis</a:t>
            </a:r>
          </a:p>
          <a:p>
            <a:r>
              <a:rPr lang="en-GB" dirty="0"/>
              <a:t>Diary/data base – All Active surveillance patients documented on Data base and in Diary</a:t>
            </a:r>
          </a:p>
          <a:p>
            <a:r>
              <a:rPr lang="en-GB" dirty="0"/>
              <a:t>Call with PSA result – Will call patients with PSA results, or they can contact me at least 2 days after having bloods taken. Documented on </a:t>
            </a:r>
            <a:r>
              <a:rPr lang="en-GB" dirty="0" err="1"/>
              <a:t>Infoflex</a:t>
            </a:r>
            <a:r>
              <a:rPr lang="en-GB" dirty="0"/>
              <a:t>, Data base and Diary. New blood form requested and posted/emailed to patient. Discuss result with CNS/Doctor if any concerns</a:t>
            </a:r>
          </a:p>
          <a:p>
            <a:r>
              <a:rPr lang="en-GB" dirty="0"/>
              <a:t>HNA at first 3 month PSA – During treatment HNA carried out</a:t>
            </a:r>
          </a:p>
          <a:p>
            <a:r>
              <a:rPr lang="en-GB" dirty="0"/>
              <a:t>Request 12 month review OPA – Email secretary to book 12 month review OPA</a:t>
            </a:r>
          </a:p>
          <a:p>
            <a:endParaRPr lang="en-GB" dirty="0"/>
          </a:p>
          <a:p>
            <a:r>
              <a:rPr lang="en-GB" dirty="0"/>
              <a:t>Density – PSA divided by Prostate size – to gain a more accurate PSA (as a higher prostate volume can increase the PSA) PSAD – 0.15 or higher is considered suspicious for cancer</a:t>
            </a:r>
          </a:p>
          <a:p>
            <a:r>
              <a:rPr lang="en-GB" dirty="0"/>
              <a:t>Velocity – The rate PSA level rises over time per year – the difference of PSA over a year then divided the difference by the amount of years</a:t>
            </a:r>
          </a:p>
          <a:p>
            <a:endParaRPr lang="en-GB" dirty="0"/>
          </a:p>
          <a:p>
            <a:r>
              <a:rPr lang="en-GB" dirty="0"/>
              <a:t>PSA – Prostate-specific antigen</a:t>
            </a:r>
          </a:p>
        </p:txBody>
      </p:sp>
      <p:sp>
        <p:nvSpPr>
          <p:cNvPr id="4" name="Slide Number Placeholder 3"/>
          <p:cNvSpPr>
            <a:spLocks noGrp="1"/>
          </p:cNvSpPr>
          <p:nvPr>
            <p:ph type="sldNum" sz="quarter" idx="10"/>
          </p:nvPr>
        </p:nvSpPr>
        <p:spPr/>
        <p:txBody>
          <a:bodyPr/>
          <a:lstStyle/>
          <a:p>
            <a:fld id="{534685E4-2CA7-4CFE-9F91-9A90F2930AA8}" type="slidenum">
              <a:rPr lang="en-GB" smtClean="0"/>
              <a:t>8</a:t>
            </a:fld>
            <a:endParaRPr lang="en-GB"/>
          </a:p>
        </p:txBody>
      </p:sp>
    </p:spTree>
    <p:extLst>
      <p:ext uri="{BB962C8B-B14F-4D97-AF65-F5344CB8AC3E}">
        <p14:creationId xmlns:p14="http://schemas.microsoft.com/office/powerpoint/2010/main" val="25774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685E4-2CA7-4CFE-9F91-9A90F2930AA8}" type="slidenum">
              <a:rPr lang="en-GB" smtClean="0"/>
              <a:t>9</a:t>
            </a:fld>
            <a:endParaRPr lang="en-GB"/>
          </a:p>
        </p:txBody>
      </p:sp>
    </p:spTree>
    <p:extLst>
      <p:ext uri="{BB962C8B-B14F-4D97-AF65-F5344CB8AC3E}">
        <p14:creationId xmlns:p14="http://schemas.microsoft.com/office/powerpoint/2010/main" val="71646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12"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13"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94114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8C7FB7"/>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321864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C7FB7"/>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179512" y="915567"/>
            <a:ext cx="8713663" cy="3240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511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456383"/>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189254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67995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8C7FB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6907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54384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884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78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6"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7"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429594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41B6E6"/>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390035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179512" y="915567"/>
            <a:ext cx="8713663" cy="3312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742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00A499"/>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2000296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456383"/>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3453071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263550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41B6E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63588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90388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457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6"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7"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396756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009639"/>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865843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639"/>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179512" y="915567"/>
            <a:ext cx="8713663" cy="3312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3185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384375"/>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497582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2952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499"/>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179512" y="915567"/>
            <a:ext cx="8713663" cy="3312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3803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00963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77366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54384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1582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38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6"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7"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3572591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ED8B00"/>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2740222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8B00"/>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179512" y="915567"/>
            <a:ext cx="8713663" cy="3312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165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456383"/>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415289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134409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ED8B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03798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615854"/>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87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528391"/>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3420369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903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6"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7"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768413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itle 1"/>
          <p:cNvSpPr>
            <a:spLocks noGrp="1"/>
          </p:cNvSpPr>
          <p:nvPr>
            <p:ph type="title"/>
          </p:nvPr>
        </p:nvSpPr>
        <p:spPr>
          <a:xfrm>
            <a:off x="683568" y="1563638"/>
            <a:ext cx="7772400" cy="1021556"/>
          </a:xfrm>
        </p:spPr>
        <p:txBody>
          <a:bodyPr anchor="t"/>
          <a:lstStyle>
            <a:lvl1pPr algn="l">
              <a:defRPr sz="3200" b="1" cap="all">
                <a:solidFill>
                  <a:srgbClr val="AE2573"/>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lvl1pPr>
          </a:lstStyle>
          <a:p>
            <a:pPr lvl="0"/>
            <a:r>
              <a:rPr lang="en-US" dirty="0"/>
              <a:t>Click to edit Master text style</a:t>
            </a:r>
          </a:p>
        </p:txBody>
      </p:sp>
    </p:spTree>
    <p:extLst>
      <p:ext uri="{BB962C8B-B14F-4D97-AF65-F5344CB8AC3E}">
        <p14:creationId xmlns:p14="http://schemas.microsoft.com/office/powerpoint/2010/main" val="3326660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E2573"/>
                </a:solidFill>
              </a:defRPr>
            </a:lvl1pPr>
          </a:lstStyle>
          <a:p>
            <a:r>
              <a:rPr lang="en-US" dirty="0"/>
              <a:t>Click to edit Master title style</a:t>
            </a:r>
            <a:endParaRPr lang="en-GB" dirty="0"/>
          </a:p>
        </p:txBody>
      </p:sp>
      <p:sp>
        <p:nvSpPr>
          <p:cNvPr id="7" name="Content Placeholder 6"/>
          <p:cNvSpPr>
            <a:spLocks noGrp="1"/>
          </p:cNvSpPr>
          <p:nvPr>
            <p:ph sz="quarter" idx="10"/>
          </p:nvPr>
        </p:nvSpPr>
        <p:spPr>
          <a:xfrm>
            <a:off x="250825" y="915567"/>
            <a:ext cx="8642350" cy="3312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5878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79512" y="915567"/>
            <a:ext cx="6048672" cy="3384375"/>
          </a:xfrm>
          <a:ln>
            <a:noFill/>
          </a:ln>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0"/>
          </p:nvPr>
        </p:nvSpPr>
        <p:spPr>
          <a:xfrm>
            <a:off x="6300788" y="915988"/>
            <a:ext cx="2519362" cy="3311946"/>
          </a:xfrm>
          <a:ln>
            <a:noFill/>
          </a:ln>
        </p:spPr>
        <p:txBody>
          <a:bodyPr/>
          <a:lstStyle/>
          <a:p>
            <a:endParaRPr lang="en-GB"/>
          </a:p>
        </p:txBody>
      </p:sp>
    </p:spTree>
    <p:extLst>
      <p:ext uri="{BB962C8B-B14F-4D97-AF65-F5344CB8AC3E}">
        <p14:creationId xmlns:p14="http://schemas.microsoft.com/office/powerpoint/2010/main" val="2928357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2715596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AE257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99366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54384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501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2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8"/>
            <a:ext cx="5449412" cy="56557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2339752" y="1059582"/>
            <a:ext cx="6408712" cy="3168352"/>
          </a:xfrm>
        </p:spPr>
        <p:txBody>
          <a:bodyPr>
            <a:normAutofit/>
          </a:bodyPr>
          <a:lstStyle>
            <a:lvl1pPr>
              <a:defRPr sz="2800">
                <a:solidFill>
                  <a:schemeClr val="bg2">
                    <a:lumMod val="10000"/>
                  </a:schemeClr>
                </a:solidFill>
              </a:defRPr>
            </a:lvl1pPr>
            <a:lvl2pPr>
              <a:defRPr sz="2400">
                <a:solidFill>
                  <a:schemeClr val="bg2">
                    <a:lumMod val="10000"/>
                  </a:schemeClr>
                </a:solidFill>
              </a:defRPr>
            </a:lvl2pPr>
            <a:lvl3pPr>
              <a:defRPr sz="2000">
                <a:solidFill>
                  <a:schemeClr val="bg2">
                    <a:lumMod val="10000"/>
                  </a:schemeClr>
                </a:solidFill>
              </a:defRPr>
            </a:lvl3pPr>
            <a:lvl4pPr>
              <a:defRPr sz="1800">
                <a:solidFill>
                  <a:schemeClr val="bg2">
                    <a:lumMod val="10000"/>
                  </a:schemeClr>
                </a:solidFill>
              </a:defRPr>
            </a:lvl4pPr>
            <a:lvl5pPr>
              <a:defRPr sz="18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0"/>
          </p:nvPr>
        </p:nvSpPr>
        <p:spPr>
          <a:xfrm>
            <a:off x="0" y="0"/>
            <a:ext cx="2195513" cy="5143500"/>
          </a:xfrm>
        </p:spPr>
        <p:txBody>
          <a:bodyPr/>
          <a:lstStyle/>
          <a:p>
            <a:endParaRPr lang="en-GB"/>
          </a:p>
        </p:txBody>
      </p:sp>
    </p:spTree>
    <p:extLst>
      <p:ext uri="{BB962C8B-B14F-4D97-AF65-F5344CB8AC3E}">
        <p14:creationId xmlns:p14="http://schemas.microsoft.com/office/powerpoint/2010/main" val="104651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7609652" cy="565572"/>
          </a:xfrm>
        </p:spPr>
        <p:txBody>
          <a:bodyPr/>
          <a:lstStyle>
            <a:lvl1pPr>
              <a:defRPr sz="3200">
                <a:solidFill>
                  <a:srgbClr val="00A49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324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512" y="900112"/>
            <a:ext cx="4464496" cy="3543846"/>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53880" y="900112"/>
            <a:ext cx="4038600" cy="3255814"/>
          </a:xfrm>
          <a:solidFill>
            <a:schemeClr val="bg1">
              <a:lumMod val="95000"/>
            </a:schemeClr>
          </a:solidFill>
          <a:ln>
            <a:noFill/>
            <a:prstDash val="sysDash"/>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42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3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683568" y="1563638"/>
            <a:ext cx="7772400" cy="1021556"/>
          </a:xfrm>
        </p:spPr>
        <p:txBody>
          <a:bodyPr anchor="t"/>
          <a:lstStyle>
            <a:lvl1pPr algn="ctr">
              <a:defRPr sz="3200" b="1" cap="all">
                <a:solidFill>
                  <a:schemeClr val="bg1"/>
                </a:solidFill>
              </a:defRPr>
            </a:lvl1pPr>
          </a:lstStyle>
          <a:p>
            <a:r>
              <a:rPr lang="en-US" dirty="0"/>
              <a:t>Click to edit Master title style</a:t>
            </a:r>
            <a:endParaRPr lang="en-GB" dirty="0"/>
          </a:p>
        </p:txBody>
      </p:sp>
      <p:sp>
        <p:nvSpPr>
          <p:cNvPr id="7" name="Text Placeholder 4"/>
          <p:cNvSpPr>
            <a:spLocks noGrp="1"/>
          </p:cNvSpPr>
          <p:nvPr>
            <p:ph type="body" sz="quarter" idx="10"/>
          </p:nvPr>
        </p:nvSpPr>
        <p:spPr>
          <a:xfrm>
            <a:off x="684213" y="2716213"/>
            <a:ext cx="7775575" cy="863600"/>
          </a:xfrm>
        </p:spPr>
        <p:txBody>
          <a:bodyPr>
            <a:normAutofit/>
          </a:bodyPr>
          <a:lstStyle>
            <a:lvl1pPr marL="0" indent="0" algn="ctr">
              <a:buNone/>
              <a:defRPr sz="2400" b="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8438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7.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9.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1.pn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0" y="1027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4987268"/>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654" r:id="rId3"/>
    <p:sldLayoutId id="2147483650" r:id="rId4"/>
    <p:sldLayoutId id="2147483661" r:id="rId5"/>
    <p:sldLayoutId id="2147483666" r:id="rId6"/>
    <p:sldLayoutId id="2147483652" r:id="rId7"/>
    <p:sldLayoutId id="2147483672" r:id="rId8"/>
  </p:sldLayoutIdLst>
  <p:txStyles>
    <p:titleStyle>
      <a:lvl1pPr algn="l" defTabSz="914400" rtl="0" eaLnBrk="1" latinLnBrk="0" hangingPunct="1">
        <a:spcBef>
          <a:spcPct val="0"/>
        </a:spcBef>
        <a:buNone/>
        <a:defRPr sz="3200" kern="1200">
          <a:solidFill>
            <a:srgbClr val="00A49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2" y="10270"/>
            <a:ext cx="9143995"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30880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l" defTabSz="914400" rtl="0" eaLnBrk="1" latinLnBrk="0" hangingPunct="1">
        <a:spcBef>
          <a:spcPct val="0"/>
        </a:spcBef>
        <a:buNone/>
        <a:defRPr sz="3200" kern="1200">
          <a:solidFill>
            <a:srgbClr val="8C7FB7"/>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0" y="1027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83293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xStyles>
    <p:titleStyle>
      <a:lvl1pPr algn="l" defTabSz="914400" rtl="0" eaLnBrk="1" latinLnBrk="0" hangingPunct="1">
        <a:spcBef>
          <a:spcPct val="0"/>
        </a:spcBef>
        <a:buNone/>
        <a:defRPr sz="3200" kern="1200">
          <a:solidFill>
            <a:srgbClr val="41B6E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0" y="10270"/>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933323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spcBef>
          <a:spcPct val="0"/>
        </a:spcBef>
        <a:buNone/>
        <a:defRPr sz="3200" kern="1200">
          <a:solidFill>
            <a:srgbClr val="00963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1" y="10270"/>
            <a:ext cx="9143997"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86268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defTabSz="914400" rtl="0" eaLnBrk="1" latinLnBrk="0" hangingPunct="1">
        <a:spcBef>
          <a:spcPct val="0"/>
        </a:spcBef>
        <a:buNone/>
        <a:defRPr sz="3200" kern="1200">
          <a:solidFill>
            <a:srgbClr val="ED8B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0" cstate="screen">
            <a:extLst>
              <a:ext uri="{28A0092B-C50C-407E-A947-70E740481C1C}">
                <a14:useLocalDpi xmlns:a14="http://schemas.microsoft.com/office/drawing/2010/main"/>
              </a:ext>
            </a:extLst>
          </a:blip>
          <a:stretch>
            <a:fillRect/>
          </a:stretch>
        </p:blipFill>
        <p:spPr bwMode="auto">
          <a:xfrm>
            <a:off x="1" y="10270"/>
            <a:ext cx="9143997" cy="5143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79512" y="205978"/>
            <a:ext cx="7609652" cy="5655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179512" y="903403"/>
            <a:ext cx="8784976" cy="3540556"/>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80314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defTabSz="914400" rtl="0" eaLnBrk="1" latinLnBrk="0" hangingPunct="1">
        <a:spcBef>
          <a:spcPct val="0"/>
        </a:spcBef>
        <a:buNone/>
        <a:defRPr sz="3200" kern="1200">
          <a:solidFill>
            <a:srgbClr val="AE257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ice.org.uk/guidance/ng131/chapter/recommendations#active-surveill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ks.nice.org.uk/topics/prostate-cancer/refere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1635646"/>
            <a:ext cx="7988424" cy="1021556"/>
          </a:xfrm>
        </p:spPr>
        <p:txBody>
          <a:bodyPr/>
          <a:lstStyle/>
          <a:p>
            <a:r>
              <a:rPr lang="en-GB" b="0" dirty="0"/>
              <a:t>Active Surveillance</a:t>
            </a:r>
            <a:br>
              <a:rPr lang="en-GB" b="0" dirty="0">
                <a:cs typeface="Arial" panose="020B0604020202020204" pitchFamily="34" charset="0"/>
              </a:rPr>
            </a:br>
            <a:br>
              <a:rPr lang="en-GB" b="0" dirty="0"/>
            </a:br>
            <a:r>
              <a:rPr lang="en-GB" sz="2000" b="0" dirty="0"/>
              <a:t>Hazel Swift January 2026</a:t>
            </a:r>
            <a:endParaRPr lang="en-GB" b="0" dirty="0"/>
          </a:p>
        </p:txBody>
      </p:sp>
    </p:spTree>
    <p:extLst>
      <p:ext uri="{BB962C8B-B14F-4D97-AF65-F5344CB8AC3E}">
        <p14:creationId xmlns:p14="http://schemas.microsoft.com/office/powerpoint/2010/main" val="30496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E5D6C-F225-4FA7-AD89-FFE16D62B0E3}"/>
              </a:ext>
            </a:extLst>
          </p:cNvPr>
          <p:cNvSpPr/>
          <p:nvPr/>
        </p:nvSpPr>
        <p:spPr>
          <a:xfrm>
            <a:off x="683568" y="339502"/>
            <a:ext cx="4015843" cy="461665"/>
          </a:xfrm>
          <a:prstGeom prst="rect">
            <a:avLst/>
          </a:prstGeom>
        </p:spPr>
        <p:txBody>
          <a:bodyPr wrap="none">
            <a:spAutoFit/>
          </a:bodyPr>
          <a:lstStyle/>
          <a:p>
            <a:r>
              <a:rPr lang="en-GB" sz="2400" b="1" dirty="0">
                <a:solidFill>
                  <a:srgbClr val="1FAAB1"/>
                </a:solidFill>
              </a:rPr>
              <a:t>What are the alternatives?</a:t>
            </a:r>
          </a:p>
        </p:txBody>
      </p:sp>
      <p:sp>
        <p:nvSpPr>
          <p:cNvPr id="8" name="Rectangle 7">
            <a:extLst>
              <a:ext uri="{FF2B5EF4-FFF2-40B4-BE49-F238E27FC236}">
                <a16:creationId xmlns:a16="http://schemas.microsoft.com/office/drawing/2014/main" id="{5E4F5B77-0A1A-4661-A598-0CE9ABE0D23D}"/>
              </a:ext>
            </a:extLst>
          </p:cNvPr>
          <p:cNvSpPr/>
          <p:nvPr/>
        </p:nvSpPr>
        <p:spPr>
          <a:xfrm>
            <a:off x="687643" y="782668"/>
            <a:ext cx="4464496" cy="369332"/>
          </a:xfrm>
          <a:prstGeom prst="rect">
            <a:avLst/>
          </a:prstGeom>
        </p:spPr>
        <p:txBody>
          <a:bodyPr wrap="square">
            <a:spAutoFit/>
          </a:bodyPr>
          <a:lstStyle/>
          <a:p>
            <a:r>
              <a:rPr lang="en-GB" b="1" dirty="0">
                <a:solidFill>
                  <a:schemeClr val="bg2">
                    <a:lumMod val="10000"/>
                  </a:schemeClr>
                </a:solidFill>
              </a:rPr>
              <a:t>Other treatment options may include:</a:t>
            </a:r>
          </a:p>
        </p:txBody>
      </p:sp>
      <p:sp>
        <p:nvSpPr>
          <p:cNvPr id="9" name="Rectangle 8">
            <a:extLst>
              <a:ext uri="{FF2B5EF4-FFF2-40B4-BE49-F238E27FC236}">
                <a16:creationId xmlns:a16="http://schemas.microsoft.com/office/drawing/2014/main" id="{688B077B-5B77-4647-965A-ED1042AB544B}"/>
              </a:ext>
            </a:extLst>
          </p:cNvPr>
          <p:cNvSpPr/>
          <p:nvPr/>
        </p:nvSpPr>
        <p:spPr>
          <a:xfrm>
            <a:off x="690504" y="1118139"/>
            <a:ext cx="7269899" cy="3539430"/>
          </a:xfrm>
          <a:prstGeom prst="rect">
            <a:avLst/>
          </a:prstGeom>
        </p:spPr>
        <p:txBody>
          <a:bodyPr wrap="square">
            <a:spAutoFit/>
          </a:bodyPr>
          <a:lstStyle/>
          <a:p>
            <a:pPr lvl="0"/>
            <a:r>
              <a:rPr lang="en-GB" sz="1400" b="1" dirty="0">
                <a:solidFill>
                  <a:srgbClr val="F2F2F2">
                    <a:lumMod val="10000"/>
                  </a:srgbClr>
                </a:solidFill>
              </a:rPr>
              <a:t>Radical prostatectomy: </a:t>
            </a:r>
            <a:r>
              <a:rPr lang="en-GB" sz="1400" dirty="0">
                <a:solidFill>
                  <a:srgbClr val="F2F2F2">
                    <a:lumMod val="10000"/>
                  </a:srgbClr>
                </a:solidFill>
              </a:rPr>
              <a:t>complete surgical removal of your prostate gland by open or robotic-assisted laparoscopic (keyhole) surgery; </a:t>
            </a:r>
            <a:endParaRPr lang="en-GB" sz="1400" b="1" dirty="0">
              <a:solidFill>
                <a:schemeClr val="bg2">
                  <a:lumMod val="10000"/>
                </a:schemeClr>
              </a:solidFill>
            </a:endParaRPr>
          </a:p>
          <a:p>
            <a:r>
              <a:rPr lang="en-GB" sz="1400" b="1" dirty="0">
                <a:solidFill>
                  <a:schemeClr val="bg2">
                    <a:lumMod val="10000"/>
                  </a:schemeClr>
                </a:solidFill>
              </a:rPr>
              <a:t>Brachytherapy: </a:t>
            </a:r>
            <a:r>
              <a:rPr lang="en-GB" sz="1400" dirty="0">
                <a:solidFill>
                  <a:schemeClr val="bg2">
                    <a:lumMod val="10000"/>
                  </a:schemeClr>
                </a:solidFill>
              </a:rPr>
              <a:t>a form of “internal” radiotherapy which involves implanting seeds of radioactive material directly into your prostate under a general or spinal anaesthetic </a:t>
            </a:r>
          </a:p>
          <a:p>
            <a:r>
              <a:rPr lang="en-GB" sz="1400" b="1" dirty="0">
                <a:solidFill>
                  <a:schemeClr val="bg2">
                    <a:lumMod val="10000"/>
                  </a:schemeClr>
                </a:solidFill>
              </a:rPr>
              <a:t>Stereotactic ablative radiotherapy (SABR): </a:t>
            </a:r>
            <a:r>
              <a:rPr lang="en-GB" sz="1400" dirty="0">
                <a:solidFill>
                  <a:srgbClr val="000000"/>
                </a:solidFill>
              </a:rPr>
              <a:t>SABR uses many smaller, focused beams of radiation. The beams are directed from different angles that meet at the tumour. This means that the tumour gets a high dose of radiation, while surrounding healthy tissues get a much lower dose. This lowers the risk of damage to normal cells</a:t>
            </a:r>
            <a:endParaRPr lang="en-GB" sz="1400" dirty="0">
              <a:solidFill>
                <a:schemeClr val="bg2">
                  <a:lumMod val="10000"/>
                </a:schemeClr>
              </a:solidFill>
            </a:endParaRPr>
          </a:p>
          <a:p>
            <a:r>
              <a:rPr lang="en-GB" sz="1400" b="1" dirty="0">
                <a:solidFill>
                  <a:schemeClr val="bg2">
                    <a:lumMod val="10000"/>
                  </a:schemeClr>
                </a:solidFill>
              </a:rPr>
              <a:t>External beam radiotherapy: </a:t>
            </a:r>
            <a:r>
              <a:rPr lang="en-GB" sz="1400" dirty="0">
                <a:solidFill>
                  <a:schemeClr val="bg2">
                    <a:lumMod val="10000"/>
                  </a:schemeClr>
                </a:solidFill>
              </a:rPr>
              <a:t>treatment with externally focussed radiation to destroy the cancer cells</a:t>
            </a:r>
          </a:p>
          <a:p>
            <a:r>
              <a:rPr lang="en-GB" sz="1400" b="1" dirty="0">
                <a:solidFill>
                  <a:schemeClr val="bg2">
                    <a:lumMod val="10000"/>
                  </a:schemeClr>
                </a:solidFill>
              </a:rPr>
              <a:t>Hormone Therapy: </a:t>
            </a:r>
            <a:r>
              <a:rPr lang="en-GB" sz="1400" dirty="0">
                <a:solidFill>
                  <a:schemeClr val="bg2">
                    <a:lumMod val="10000"/>
                  </a:schemeClr>
                </a:solidFill>
              </a:rPr>
              <a:t>It works by either stopping your body from making testosterone or stopping testosterone from reaching the cancer cells</a:t>
            </a:r>
          </a:p>
          <a:p>
            <a:r>
              <a:rPr lang="en-GB" sz="1400" b="1" dirty="0">
                <a:solidFill>
                  <a:schemeClr val="bg2">
                    <a:lumMod val="10000"/>
                  </a:schemeClr>
                </a:solidFill>
              </a:rPr>
              <a:t>High intensity focussed ultrasound (HIFU): </a:t>
            </a:r>
            <a:r>
              <a:rPr lang="en-GB" sz="1400" dirty="0">
                <a:solidFill>
                  <a:schemeClr val="bg2">
                    <a:lumMod val="10000"/>
                  </a:schemeClr>
                </a:solidFill>
              </a:rPr>
              <a:t>external treatment with a powerful ultrasound beam</a:t>
            </a:r>
          </a:p>
          <a:p>
            <a:r>
              <a:rPr lang="en-GB" sz="1400" b="1" dirty="0">
                <a:solidFill>
                  <a:schemeClr val="bg2">
                    <a:lumMod val="10000"/>
                  </a:schemeClr>
                </a:solidFill>
              </a:rPr>
              <a:t>Cryotherapy: </a:t>
            </a:r>
            <a:r>
              <a:rPr lang="en-GB" sz="1400" dirty="0">
                <a:solidFill>
                  <a:schemeClr val="bg2">
                    <a:lumMod val="10000"/>
                  </a:schemeClr>
                </a:solidFill>
              </a:rPr>
              <a:t>freezing your prostate using probes inserted through the skin in front of your anus</a:t>
            </a:r>
          </a:p>
        </p:txBody>
      </p:sp>
    </p:spTree>
    <p:extLst>
      <p:ext uri="{BB962C8B-B14F-4D97-AF65-F5344CB8AC3E}">
        <p14:creationId xmlns:p14="http://schemas.microsoft.com/office/powerpoint/2010/main" val="69405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A1AC7-CBA6-4374-8EB5-8B7D89A13BCE}"/>
              </a:ext>
            </a:extLst>
          </p:cNvPr>
          <p:cNvSpPr>
            <a:spLocks noGrp="1"/>
          </p:cNvSpPr>
          <p:nvPr>
            <p:ph type="title"/>
          </p:nvPr>
        </p:nvSpPr>
        <p:spPr>
          <a:xfrm>
            <a:off x="539552" y="411510"/>
            <a:ext cx="7772400" cy="1021556"/>
          </a:xfrm>
        </p:spPr>
        <p:txBody>
          <a:bodyPr/>
          <a:lstStyle/>
          <a:p>
            <a:r>
              <a:rPr lang="en-GB" dirty="0"/>
              <a:t>References:</a:t>
            </a:r>
          </a:p>
        </p:txBody>
      </p:sp>
      <p:sp>
        <p:nvSpPr>
          <p:cNvPr id="7" name="TextBox 6">
            <a:extLst>
              <a:ext uri="{FF2B5EF4-FFF2-40B4-BE49-F238E27FC236}">
                <a16:creationId xmlns:a16="http://schemas.microsoft.com/office/drawing/2014/main" id="{979628BF-2FCF-4EE6-AA2F-63A194B3E97B}"/>
              </a:ext>
            </a:extLst>
          </p:cNvPr>
          <p:cNvSpPr txBox="1"/>
          <p:nvPr/>
        </p:nvSpPr>
        <p:spPr>
          <a:xfrm>
            <a:off x="528290" y="1275606"/>
            <a:ext cx="8148166" cy="2246769"/>
          </a:xfrm>
          <a:prstGeom prst="rect">
            <a:avLst/>
          </a:prstGeom>
          <a:noFill/>
        </p:spPr>
        <p:txBody>
          <a:bodyPr wrap="square" rtlCol="0">
            <a:spAutoFit/>
          </a:bodyPr>
          <a:lstStyle/>
          <a:p>
            <a:pPr lvl="0"/>
            <a:r>
              <a:rPr lang="en-GB" sz="2800" dirty="0">
                <a:solidFill>
                  <a:srgbClr val="F2F2F2">
                    <a:lumMod val="10000"/>
                  </a:srgbClr>
                </a:solidFill>
              </a:rPr>
              <a:t>British Association of Urological Surgeons Limited</a:t>
            </a:r>
          </a:p>
          <a:p>
            <a:pPr lvl="0"/>
            <a:r>
              <a:rPr lang="en-GB" sz="2800" dirty="0">
                <a:solidFill>
                  <a:srgbClr val="F2F2F2">
                    <a:lumMod val="10000"/>
                  </a:srgbClr>
                </a:solidFill>
              </a:rPr>
              <a:t>Macmillan Cancer Support</a:t>
            </a:r>
          </a:p>
          <a:p>
            <a:pPr lvl="0"/>
            <a:r>
              <a:rPr lang="en-GB" sz="2800" dirty="0">
                <a:solidFill>
                  <a:srgbClr val="F2F2F2">
                    <a:lumMod val="10000"/>
                  </a:srgbClr>
                </a:solidFill>
              </a:rPr>
              <a:t>National Collaborating Centre for Cancer</a:t>
            </a:r>
            <a:endParaRPr lang="en-GB" sz="2800" dirty="0">
              <a:solidFill>
                <a:schemeClr val="bg2">
                  <a:lumMod val="10000"/>
                </a:schemeClr>
              </a:solidFill>
            </a:endParaRPr>
          </a:p>
          <a:p>
            <a:r>
              <a:rPr lang="en-GB" sz="2800" dirty="0">
                <a:solidFill>
                  <a:schemeClr val="bg2">
                    <a:lumMod val="10000"/>
                  </a:schemeClr>
                </a:solidFill>
              </a:rPr>
              <a:t>Nice Guidelines</a:t>
            </a:r>
          </a:p>
          <a:p>
            <a:r>
              <a:rPr lang="en-GB" sz="2800" dirty="0">
                <a:solidFill>
                  <a:schemeClr val="bg2">
                    <a:lumMod val="10000"/>
                  </a:schemeClr>
                </a:solidFill>
              </a:rPr>
              <a:t>Prostate Cancer UK</a:t>
            </a:r>
          </a:p>
        </p:txBody>
      </p:sp>
    </p:spTree>
    <p:extLst>
      <p:ext uri="{BB962C8B-B14F-4D97-AF65-F5344CB8AC3E}">
        <p14:creationId xmlns:p14="http://schemas.microsoft.com/office/powerpoint/2010/main" val="191146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4D43D-405C-48E0-9AED-F55339B10B9B}"/>
              </a:ext>
            </a:extLst>
          </p:cNvPr>
          <p:cNvSpPr txBox="1">
            <a:spLocks noGrp="1"/>
          </p:cNvSpPr>
          <p:nvPr>
            <p:ph type="title"/>
          </p:nvPr>
        </p:nvSpPr>
        <p:spPr>
          <a:xfrm>
            <a:off x="687388" y="1059582"/>
            <a:ext cx="7772400" cy="923330"/>
          </a:xfrm>
          <a:prstGeom prst="rect">
            <a:avLst/>
          </a:prstGeom>
          <a:noFill/>
        </p:spPr>
        <p:txBody>
          <a:bodyPr wrap="square" rtlCol="0">
            <a:spAutoFit/>
          </a:bodyPr>
          <a:lstStyle/>
          <a:p>
            <a:pPr algn="ctr"/>
            <a:r>
              <a:rPr lang="en-GB" sz="5400" b="1" dirty="0">
                <a:solidFill>
                  <a:srgbClr val="00A8A8"/>
                </a:solidFill>
              </a:rPr>
              <a:t>ANY QUESTIONS</a:t>
            </a:r>
          </a:p>
        </p:txBody>
      </p:sp>
      <p:sp>
        <p:nvSpPr>
          <p:cNvPr id="5" name="Title 1">
            <a:extLst>
              <a:ext uri="{FF2B5EF4-FFF2-40B4-BE49-F238E27FC236}">
                <a16:creationId xmlns:a16="http://schemas.microsoft.com/office/drawing/2014/main" id="{5FFBA189-C8A8-4F79-BA7B-E9134A3DC2C2}"/>
              </a:ext>
            </a:extLst>
          </p:cNvPr>
          <p:cNvSpPr>
            <a:spLocks noGrp="1"/>
          </p:cNvSpPr>
          <p:nvPr>
            <p:ph type="body" sz="quarter" idx="10"/>
          </p:nvPr>
        </p:nvSpPr>
        <p:spPr>
          <a:xfrm>
            <a:off x="467544" y="2571750"/>
            <a:ext cx="7775575" cy="863600"/>
          </a:xfrm>
        </p:spPr>
        <p:txBody>
          <a:bodyPr>
            <a:normAutofit fontScale="92500" lnSpcReduction="20000"/>
          </a:bodyPr>
          <a:lstStyle/>
          <a:p>
            <a:r>
              <a:rPr lang="en-GB" sz="6600" b="1" dirty="0">
                <a:solidFill>
                  <a:srgbClr val="00A8A8"/>
                </a:solidFill>
              </a:rPr>
              <a:t>Thank you</a:t>
            </a:r>
          </a:p>
        </p:txBody>
      </p:sp>
    </p:spTree>
    <p:extLst>
      <p:ext uri="{BB962C8B-B14F-4D97-AF65-F5344CB8AC3E}">
        <p14:creationId xmlns:p14="http://schemas.microsoft.com/office/powerpoint/2010/main" val="150700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419622"/>
            <a:ext cx="4896544" cy="2304256"/>
          </a:xfrm>
        </p:spPr>
        <p:txBody>
          <a:bodyPr/>
          <a:lstStyle/>
          <a:p>
            <a:pPr algn="ctr"/>
            <a:r>
              <a:rPr lang="en-GB" dirty="0">
                <a:solidFill>
                  <a:srgbClr val="00A8A8"/>
                </a:solidFill>
              </a:rPr>
              <a:t>Hazel – Macmillan Urology Cancer support Worker Prostate</a:t>
            </a:r>
            <a:br>
              <a:rPr lang="en-GB" dirty="0"/>
            </a:br>
            <a:endParaRPr lang="en-GB" dirty="0">
              <a:solidFill>
                <a:schemeClr val="accent1">
                  <a:lumMod val="75000"/>
                </a:schemeClr>
              </a:solidFill>
            </a:endParaRPr>
          </a:p>
        </p:txBody>
      </p:sp>
      <p:pic>
        <p:nvPicPr>
          <p:cNvPr id="5" name="Picture 4">
            <a:extLst>
              <a:ext uri="{FF2B5EF4-FFF2-40B4-BE49-F238E27FC236}">
                <a16:creationId xmlns:a16="http://schemas.microsoft.com/office/drawing/2014/main" id="{C5D58299-9777-4E72-A9E0-BC9001F5E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551122"/>
            <a:ext cx="2294988" cy="3723878"/>
          </a:xfrm>
          <a:prstGeom prst="rect">
            <a:avLst/>
          </a:prstGeom>
        </p:spPr>
      </p:pic>
    </p:spTree>
    <p:extLst>
      <p:ext uri="{BB962C8B-B14F-4D97-AF65-F5344CB8AC3E}">
        <p14:creationId xmlns:p14="http://schemas.microsoft.com/office/powerpoint/2010/main" val="61508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F3173E-F18D-4C45-8938-06300A0CFC6B}"/>
              </a:ext>
            </a:extLst>
          </p:cNvPr>
          <p:cNvSpPr>
            <a:spLocks noGrp="1"/>
          </p:cNvSpPr>
          <p:nvPr>
            <p:ph type="title"/>
          </p:nvPr>
        </p:nvSpPr>
        <p:spPr>
          <a:xfrm>
            <a:off x="179512" y="205840"/>
            <a:ext cx="7847856" cy="709726"/>
          </a:xfrm>
        </p:spPr>
        <p:txBody>
          <a:bodyPr/>
          <a:lstStyle/>
          <a:p>
            <a:pPr algn="ctr"/>
            <a:r>
              <a:rPr lang="en-GB" dirty="0">
                <a:solidFill>
                  <a:srgbClr val="1FAAB1"/>
                </a:solidFill>
              </a:rPr>
              <a:t>What is Active Surveillance </a:t>
            </a:r>
          </a:p>
        </p:txBody>
      </p:sp>
      <p:sp>
        <p:nvSpPr>
          <p:cNvPr id="3" name="Rectangle 2">
            <a:extLst>
              <a:ext uri="{FF2B5EF4-FFF2-40B4-BE49-F238E27FC236}">
                <a16:creationId xmlns:a16="http://schemas.microsoft.com/office/drawing/2014/main" id="{8C3BB837-4ACE-4A9B-80D9-56310BA5EFBF}"/>
              </a:ext>
            </a:extLst>
          </p:cNvPr>
          <p:cNvSpPr/>
          <p:nvPr/>
        </p:nvSpPr>
        <p:spPr>
          <a:xfrm>
            <a:off x="971600" y="1146552"/>
            <a:ext cx="6696744" cy="2584938"/>
          </a:xfrm>
          <a:prstGeom prst="rect">
            <a:avLst/>
          </a:prstGeom>
        </p:spPr>
        <p:txBody>
          <a:bodyPr wrap="square">
            <a:spAutoFit/>
          </a:bodyPr>
          <a:lstStyle/>
          <a:p>
            <a:pPr>
              <a:lnSpc>
                <a:spcPct val="115000"/>
              </a:lnSpc>
              <a:spcAft>
                <a:spcPts val="1000"/>
              </a:spcAft>
            </a:pPr>
            <a:r>
              <a:rPr lang="en-GB" sz="2000" b="1" dirty="0">
                <a:solidFill>
                  <a:srgbClr val="0E0E0E"/>
                </a:solidFill>
                <a:latin typeface="Georgia" panose="02040502050405020303" pitchFamily="18" charset="0"/>
                <a:ea typeface="Times New Roman" panose="02020603050405020304" pitchFamily="18" charset="0"/>
                <a:cs typeface="Times New Roman" panose="02020603050405020304" pitchFamily="18" charset="0"/>
              </a:rPr>
              <a:t>Active surveillance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solidFill>
                  <a:srgbClr val="0E0E0E"/>
                </a:solidFill>
                <a:latin typeface="Segoe UI" panose="020B0502040204020203" pitchFamily="34" charset="0"/>
                <a:ea typeface="Times New Roman" panose="02020603050405020304" pitchFamily="18" charset="0"/>
                <a:cs typeface="Times New Roman" panose="02020603050405020304" pitchFamily="18" charset="0"/>
              </a:rPr>
              <a:t>This is part of a 'curative' strategy and is aimed at people with localised prostate cancer for whom radical treatments are suitable, keeping them within a 'window of curability' whereby only those whose tumours are showing signs of progressing, or those with a preference for intervention are considered for radical treatment. Active surveillance may thus avoid or delay the need for radiotherapy or surgery.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Recommendations | Prostate cancer: diagnosis and management | Guidance | NICE</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75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71C085-4FA3-412A-9478-AAA8C17F1D11}"/>
              </a:ext>
            </a:extLst>
          </p:cNvPr>
          <p:cNvSpPr/>
          <p:nvPr/>
        </p:nvSpPr>
        <p:spPr>
          <a:xfrm>
            <a:off x="971600" y="863590"/>
            <a:ext cx="6552728" cy="3416320"/>
          </a:xfrm>
          <a:prstGeom prst="rect">
            <a:avLst/>
          </a:prstGeom>
        </p:spPr>
        <p:txBody>
          <a:bodyPr wrap="square">
            <a:spAutoFit/>
          </a:bodyPr>
          <a:lstStyle/>
          <a:p>
            <a:r>
              <a:rPr lang="en-GB" b="1" dirty="0">
                <a:solidFill>
                  <a:srgbClr val="1FAAB1"/>
                </a:solidFill>
              </a:rPr>
              <a:t>KEY POINTS</a:t>
            </a:r>
          </a:p>
          <a:p>
            <a:r>
              <a:rPr lang="en-GB" dirty="0">
                <a:solidFill>
                  <a:schemeClr val="bg2">
                    <a:lumMod val="10000"/>
                  </a:schemeClr>
                </a:solidFill>
              </a:rPr>
              <a:t> • Active surveillance is a way of monitoring prostate cancer that is contained within the prostate, to avoid immediate treatment</a:t>
            </a:r>
          </a:p>
          <a:p>
            <a:endParaRPr lang="en-GB" dirty="0">
              <a:solidFill>
                <a:schemeClr val="bg2">
                  <a:lumMod val="10000"/>
                </a:schemeClr>
              </a:solidFill>
            </a:endParaRPr>
          </a:p>
          <a:p>
            <a:r>
              <a:rPr lang="en-GB" dirty="0">
                <a:solidFill>
                  <a:schemeClr val="bg2">
                    <a:lumMod val="10000"/>
                  </a:schemeClr>
                </a:solidFill>
              </a:rPr>
              <a:t> • Whilst it may seem strange not to have treatment, many types of prostate cancer are slow-growing and may do no harm, so active surveillance can allow a man to avoid the side-effects of treatment </a:t>
            </a:r>
          </a:p>
          <a:p>
            <a:endParaRPr lang="en-GB" dirty="0">
              <a:solidFill>
                <a:schemeClr val="bg2">
                  <a:lumMod val="10000"/>
                </a:schemeClr>
              </a:solidFill>
            </a:endParaRPr>
          </a:p>
          <a:p>
            <a:r>
              <a:rPr lang="en-GB" dirty="0">
                <a:solidFill>
                  <a:schemeClr val="bg2">
                    <a:lumMod val="10000"/>
                  </a:schemeClr>
                </a:solidFill>
              </a:rPr>
              <a:t>• Active surveillance involves regular appointments &amp; blood tests, and may require further biopsies and/or MRI scans </a:t>
            </a:r>
          </a:p>
        </p:txBody>
      </p:sp>
    </p:spTree>
    <p:extLst>
      <p:ext uri="{BB962C8B-B14F-4D97-AF65-F5344CB8AC3E}">
        <p14:creationId xmlns:p14="http://schemas.microsoft.com/office/powerpoint/2010/main" val="168763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267494"/>
            <a:ext cx="7772400" cy="576064"/>
          </a:xfrm>
        </p:spPr>
        <p:txBody>
          <a:bodyPr/>
          <a:lstStyle/>
          <a:p>
            <a:r>
              <a:rPr lang="en-GB" sz="2400" dirty="0"/>
              <a:t>Who is eligible for active surveillance?</a:t>
            </a:r>
            <a:endParaRPr lang="en-GB" sz="2400" dirty="0">
              <a:solidFill>
                <a:srgbClr val="00A8A8"/>
              </a:solidFill>
            </a:endParaRPr>
          </a:p>
        </p:txBody>
      </p:sp>
      <p:sp>
        <p:nvSpPr>
          <p:cNvPr id="2" name="Rectangle 1">
            <a:extLst>
              <a:ext uri="{FF2B5EF4-FFF2-40B4-BE49-F238E27FC236}">
                <a16:creationId xmlns:a16="http://schemas.microsoft.com/office/drawing/2014/main" id="{B7691C6E-DEEE-42C6-8932-4E26E799561E}"/>
              </a:ext>
            </a:extLst>
          </p:cNvPr>
          <p:cNvSpPr/>
          <p:nvPr/>
        </p:nvSpPr>
        <p:spPr>
          <a:xfrm>
            <a:off x="755576" y="843558"/>
            <a:ext cx="7200800" cy="3447098"/>
          </a:xfrm>
          <a:prstGeom prst="rect">
            <a:avLst/>
          </a:prstGeom>
        </p:spPr>
        <p:txBody>
          <a:bodyPr wrap="square">
            <a:spAutoFit/>
          </a:bodyPr>
          <a:lstStyle/>
          <a:p>
            <a:r>
              <a:rPr lang="en-GB" b="1" dirty="0">
                <a:solidFill>
                  <a:schemeClr val="bg2">
                    <a:lumMod val="10000"/>
                  </a:schemeClr>
                </a:solidFill>
              </a:rPr>
              <a:t>It is used mainly for two groups of men with prostate cancer: </a:t>
            </a:r>
          </a:p>
          <a:p>
            <a:endParaRPr lang="en-GB" sz="2000" dirty="0">
              <a:solidFill>
                <a:schemeClr val="bg2">
                  <a:lumMod val="10000"/>
                </a:schemeClr>
              </a:solidFill>
            </a:endParaRPr>
          </a:p>
          <a:p>
            <a:r>
              <a:rPr lang="en-GB" dirty="0">
                <a:solidFill>
                  <a:schemeClr val="bg2">
                    <a:lumMod val="10000"/>
                  </a:schemeClr>
                </a:solidFill>
              </a:rPr>
              <a:t>• low-risk prostate cancer: a PSA less than or equal to 10mg/ml, a Gleason sum score of 6, clinical stage T1 or T2, and cancer involving less than 50% of the biopsy cores; and</a:t>
            </a:r>
          </a:p>
          <a:p>
            <a:endParaRPr lang="en-GB" dirty="0">
              <a:solidFill>
                <a:schemeClr val="bg2">
                  <a:lumMod val="10000"/>
                </a:schemeClr>
              </a:solidFill>
            </a:endParaRPr>
          </a:p>
          <a:p>
            <a:r>
              <a:rPr lang="en-GB" dirty="0">
                <a:solidFill>
                  <a:schemeClr val="bg2">
                    <a:lumMod val="10000"/>
                  </a:schemeClr>
                </a:solidFill>
              </a:rPr>
              <a:t> • low-volume intermediate-risk prostate cancer: a PSA between 10 &amp; 20 ng/ml, or Gleason sum score of 7 and clinical stage T1 or T2. There are a few other factors such as age, family history or other illnesses which can also be important when considering active surveillance. Your urologist or specialist nurse will advise you about these.</a:t>
            </a:r>
          </a:p>
        </p:txBody>
      </p:sp>
    </p:spTree>
    <p:extLst>
      <p:ext uri="{BB962C8B-B14F-4D97-AF65-F5344CB8AC3E}">
        <p14:creationId xmlns:p14="http://schemas.microsoft.com/office/powerpoint/2010/main" val="6276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5217"/>
            <a:ext cx="7772400" cy="576064"/>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rgbClr val="00A499"/>
                </a:solidFill>
                <a:latin typeface="+mj-lt"/>
                <a:ea typeface="+mj-ea"/>
                <a:cs typeface="+mj-cs"/>
              </a:defRPr>
            </a:lvl1pPr>
          </a:lstStyle>
          <a:p>
            <a:endParaRPr lang="en-GB" sz="2400" dirty="0"/>
          </a:p>
        </p:txBody>
      </p:sp>
      <p:sp>
        <p:nvSpPr>
          <p:cNvPr id="3" name="Rectangle 2">
            <a:extLst>
              <a:ext uri="{FF2B5EF4-FFF2-40B4-BE49-F238E27FC236}">
                <a16:creationId xmlns:a16="http://schemas.microsoft.com/office/drawing/2014/main" id="{9C1CDDE8-D489-4AB5-80EF-456F8D5E70DA}"/>
              </a:ext>
            </a:extLst>
          </p:cNvPr>
          <p:cNvSpPr/>
          <p:nvPr/>
        </p:nvSpPr>
        <p:spPr>
          <a:xfrm>
            <a:off x="1187624" y="229616"/>
            <a:ext cx="6336704" cy="461665"/>
          </a:xfrm>
          <a:prstGeom prst="rect">
            <a:avLst/>
          </a:prstGeom>
        </p:spPr>
        <p:txBody>
          <a:bodyPr wrap="square">
            <a:spAutoFit/>
          </a:bodyPr>
          <a:lstStyle/>
          <a:p>
            <a:pPr lvl="0"/>
            <a:r>
              <a:rPr lang="en-GB" sz="2400" b="1" dirty="0">
                <a:solidFill>
                  <a:srgbClr val="1FAAB1"/>
                </a:solidFill>
              </a:rPr>
              <a:t>Are there any risks to active surveillance?</a:t>
            </a:r>
          </a:p>
        </p:txBody>
      </p:sp>
      <p:sp>
        <p:nvSpPr>
          <p:cNvPr id="4" name="Rectangle 3">
            <a:extLst>
              <a:ext uri="{FF2B5EF4-FFF2-40B4-BE49-F238E27FC236}">
                <a16:creationId xmlns:a16="http://schemas.microsoft.com/office/drawing/2014/main" id="{BC47EF64-16B1-49CC-9784-5D064A417BB1}"/>
              </a:ext>
            </a:extLst>
          </p:cNvPr>
          <p:cNvSpPr/>
          <p:nvPr/>
        </p:nvSpPr>
        <p:spPr>
          <a:xfrm>
            <a:off x="539552" y="852432"/>
            <a:ext cx="6984776" cy="646331"/>
          </a:xfrm>
          <a:prstGeom prst="rect">
            <a:avLst/>
          </a:prstGeom>
        </p:spPr>
        <p:txBody>
          <a:bodyPr wrap="square">
            <a:spAutoFit/>
          </a:bodyPr>
          <a:lstStyle/>
          <a:p>
            <a:r>
              <a:rPr lang="en-GB" b="1" dirty="0">
                <a:solidFill>
                  <a:schemeClr val="bg2">
                    <a:lumMod val="10000"/>
                  </a:schemeClr>
                </a:solidFill>
              </a:rPr>
              <a:t>There are a number of factors that may influence your decision to continue with active surveillance: </a:t>
            </a:r>
          </a:p>
        </p:txBody>
      </p:sp>
      <p:sp>
        <p:nvSpPr>
          <p:cNvPr id="8" name="Rectangle 7">
            <a:extLst>
              <a:ext uri="{FF2B5EF4-FFF2-40B4-BE49-F238E27FC236}">
                <a16:creationId xmlns:a16="http://schemas.microsoft.com/office/drawing/2014/main" id="{C7D8701A-3629-4A66-A04D-4F16C6AB8CAF}"/>
              </a:ext>
            </a:extLst>
          </p:cNvPr>
          <p:cNvSpPr/>
          <p:nvPr/>
        </p:nvSpPr>
        <p:spPr>
          <a:xfrm>
            <a:off x="539552" y="1779662"/>
            <a:ext cx="2621230" cy="369332"/>
          </a:xfrm>
          <a:prstGeom prst="rect">
            <a:avLst/>
          </a:prstGeom>
        </p:spPr>
        <p:txBody>
          <a:bodyPr wrap="none">
            <a:spAutoFit/>
          </a:bodyPr>
          <a:lstStyle/>
          <a:p>
            <a:r>
              <a:rPr lang="en-GB" dirty="0">
                <a:solidFill>
                  <a:srgbClr val="FF0000"/>
                </a:solidFill>
              </a:rPr>
              <a:t>Changes in your cancer</a:t>
            </a:r>
          </a:p>
        </p:txBody>
      </p:sp>
      <p:sp>
        <p:nvSpPr>
          <p:cNvPr id="9" name="Rectangle 8">
            <a:extLst>
              <a:ext uri="{FF2B5EF4-FFF2-40B4-BE49-F238E27FC236}">
                <a16:creationId xmlns:a16="http://schemas.microsoft.com/office/drawing/2014/main" id="{D1B86DE8-C5CB-4F0F-9F3E-4FED868B3886}"/>
              </a:ext>
            </a:extLst>
          </p:cNvPr>
          <p:cNvSpPr/>
          <p:nvPr/>
        </p:nvSpPr>
        <p:spPr>
          <a:xfrm>
            <a:off x="3886200" y="2086480"/>
            <a:ext cx="2557110" cy="369332"/>
          </a:xfrm>
          <a:prstGeom prst="rect">
            <a:avLst/>
          </a:prstGeom>
        </p:spPr>
        <p:txBody>
          <a:bodyPr wrap="none">
            <a:spAutoFit/>
          </a:bodyPr>
          <a:lstStyle/>
          <a:p>
            <a:r>
              <a:rPr lang="en-GB" dirty="0">
                <a:solidFill>
                  <a:srgbClr val="FF0000"/>
                </a:solidFill>
              </a:rPr>
              <a:t>Changes in your health</a:t>
            </a:r>
          </a:p>
        </p:txBody>
      </p:sp>
      <p:sp>
        <p:nvSpPr>
          <p:cNvPr id="10" name="Rectangle 9">
            <a:extLst>
              <a:ext uri="{FF2B5EF4-FFF2-40B4-BE49-F238E27FC236}">
                <a16:creationId xmlns:a16="http://schemas.microsoft.com/office/drawing/2014/main" id="{23483AC1-AF51-49F6-8424-D5D036A03EA0}"/>
              </a:ext>
            </a:extLst>
          </p:cNvPr>
          <p:cNvSpPr/>
          <p:nvPr/>
        </p:nvSpPr>
        <p:spPr>
          <a:xfrm>
            <a:off x="539552" y="2859782"/>
            <a:ext cx="4572000" cy="646331"/>
          </a:xfrm>
          <a:prstGeom prst="rect">
            <a:avLst/>
          </a:prstGeom>
        </p:spPr>
        <p:txBody>
          <a:bodyPr>
            <a:spAutoFit/>
          </a:bodyPr>
          <a:lstStyle/>
          <a:p>
            <a:r>
              <a:rPr lang="en-GB" dirty="0">
                <a:solidFill>
                  <a:srgbClr val="FF0000"/>
                </a:solidFill>
              </a:rPr>
              <a:t>Concerns about the psychological impact on you</a:t>
            </a:r>
          </a:p>
        </p:txBody>
      </p:sp>
      <p:sp>
        <p:nvSpPr>
          <p:cNvPr id="11" name="Rectangle 10">
            <a:extLst>
              <a:ext uri="{FF2B5EF4-FFF2-40B4-BE49-F238E27FC236}">
                <a16:creationId xmlns:a16="http://schemas.microsoft.com/office/drawing/2014/main" id="{B317EBEF-22A8-42C3-AB0C-00D7DB1E2786}"/>
              </a:ext>
            </a:extLst>
          </p:cNvPr>
          <p:cNvSpPr/>
          <p:nvPr/>
        </p:nvSpPr>
        <p:spPr>
          <a:xfrm>
            <a:off x="4585300" y="3286313"/>
            <a:ext cx="4572000" cy="646331"/>
          </a:xfrm>
          <a:prstGeom prst="rect">
            <a:avLst/>
          </a:prstGeom>
        </p:spPr>
        <p:txBody>
          <a:bodyPr>
            <a:spAutoFit/>
          </a:bodyPr>
          <a:lstStyle/>
          <a:p>
            <a:r>
              <a:rPr lang="en-GB" dirty="0">
                <a:solidFill>
                  <a:srgbClr val="FF0000"/>
                </a:solidFill>
              </a:rPr>
              <a:t>Side-effects from repeat biopsies of the prostate</a:t>
            </a:r>
          </a:p>
        </p:txBody>
      </p:sp>
    </p:spTree>
    <p:extLst>
      <p:ext uri="{BB962C8B-B14F-4D97-AF65-F5344CB8AC3E}">
        <p14:creationId xmlns:p14="http://schemas.microsoft.com/office/powerpoint/2010/main" val="351965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3528" y="195486"/>
            <a:ext cx="7772400" cy="576064"/>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rgbClr val="00A499"/>
                </a:solidFill>
                <a:latin typeface="+mj-lt"/>
                <a:ea typeface="+mj-ea"/>
                <a:cs typeface="+mj-cs"/>
              </a:defRPr>
            </a:lvl1pPr>
          </a:lstStyle>
          <a:p>
            <a:endParaRPr lang="en-GB" sz="2400" dirty="0"/>
          </a:p>
        </p:txBody>
      </p:sp>
      <p:sp>
        <p:nvSpPr>
          <p:cNvPr id="2" name="Rectangle 1">
            <a:extLst>
              <a:ext uri="{FF2B5EF4-FFF2-40B4-BE49-F238E27FC236}">
                <a16:creationId xmlns:a16="http://schemas.microsoft.com/office/drawing/2014/main" id="{71360CB6-D7BF-4987-AC46-0F9AE1C2050D}"/>
              </a:ext>
            </a:extLst>
          </p:cNvPr>
          <p:cNvSpPr/>
          <p:nvPr/>
        </p:nvSpPr>
        <p:spPr>
          <a:xfrm>
            <a:off x="323528" y="207952"/>
            <a:ext cx="6480720" cy="461665"/>
          </a:xfrm>
          <a:prstGeom prst="rect">
            <a:avLst/>
          </a:prstGeom>
        </p:spPr>
        <p:txBody>
          <a:bodyPr wrap="square">
            <a:spAutoFit/>
          </a:bodyPr>
          <a:lstStyle/>
          <a:p>
            <a:r>
              <a:rPr lang="en-GB" sz="2400" b="1" dirty="0">
                <a:solidFill>
                  <a:srgbClr val="00A8A8"/>
                </a:solidFill>
              </a:rPr>
              <a:t>What are the advantages &amp; disadvantages?</a:t>
            </a:r>
          </a:p>
        </p:txBody>
      </p:sp>
      <p:sp>
        <p:nvSpPr>
          <p:cNvPr id="3" name="TextBox 2">
            <a:extLst>
              <a:ext uri="{FF2B5EF4-FFF2-40B4-BE49-F238E27FC236}">
                <a16:creationId xmlns:a16="http://schemas.microsoft.com/office/drawing/2014/main" id="{F28C1B07-CCF2-4C10-AE62-49B382D1CD3E}"/>
              </a:ext>
            </a:extLst>
          </p:cNvPr>
          <p:cNvSpPr txBox="1"/>
          <p:nvPr/>
        </p:nvSpPr>
        <p:spPr>
          <a:xfrm>
            <a:off x="4484218" y="620243"/>
            <a:ext cx="3816424" cy="2923877"/>
          </a:xfrm>
          <a:prstGeom prst="rect">
            <a:avLst/>
          </a:prstGeom>
          <a:noFill/>
        </p:spPr>
        <p:txBody>
          <a:bodyPr wrap="square" rtlCol="0">
            <a:spAutoFit/>
          </a:bodyPr>
          <a:lstStyle/>
          <a:p>
            <a:r>
              <a:rPr lang="en-GB" sz="1600" b="1" dirty="0">
                <a:solidFill>
                  <a:schemeClr val="bg2">
                    <a:lumMod val="10000"/>
                  </a:schemeClr>
                </a:solidFill>
              </a:rPr>
              <a:t>ADVANTAGES:</a:t>
            </a:r>
          </a:p>
          <a:p>
            <a:endParaRPr lang="en-GB" sz="1400" b="1" dirty="0">
              <a:solidFill>
                <a:schemeClr val="bg2">
                  <a:lumMod val="10000"/>
                </a:schemeClr>
              </a:solidFill>
            </a:endParaRPr>
          </a:p>
          <a:p>
            <a:r>
              <a:rPr lang="en-GB" sz="1400" dirty="0">
                <a:solidFill>
                  <a:schemeClr val="bg2">
                    <a:lumMod val="10000"/>
                  </a:schemeClr>
                </a:solidFill>
              </a:rPr>
              <a:t>Because you are not having any treatment, you will avoid the potential side-effects of the various forms of active treatment</a:t>
            </a:r>
          </a:p>
          <a:p>
            <a:endParaRPr lang="en-GB" sz="1400" dirty="0">
              <a:solidFill>
                <a:schemeClr val="bg2">
                  <a:lumMod val="10000"/>
                </a:schemeClr>
              </a:solidFill>
            </a:endParaRPr>
          </a:p>
          <a:p>
            <a:r>
              <a:rPr lang="en-GB" sz="1400" dirty="0">
                <a:solidFill>
                  <a:schemeClr val="bg2">
                    <a:lumMod val="10000"/>
                  </a:schemeClr>
                </a:solidFill>
              </a:rPr>
              <a:t>Active surveillance does not interfere with your everyday life as much as treatment might do</a:t>
            </a:r>
          </a:p>
          <a:p>
            <a:endParaRPr lang="en-GB" sz="1400" dirty="0">
              <a:solidFill>
                <a:schemeClr val="bg2">
                  <a:lumMod val="10000"/>
                </a:schemeClr>
              </a:solidFill>
            </a:endParaRPr>
          </a:p>
          <a:p>
            <a:r>
              <a:rPr lang="en-GB" sz="1400" dirty="0">
                <a:solidFill>
                  <a:schemeClr val="bg2">
                    <a:lumMod val="10000"/>
                  </a:schemeClr>
                </a:solidFill>
              </a:rPr>
              <a:t>If tests show that your cancer is growing, there are treatments available that can still cure it</a:t>
            </a:r>
          </a:p>
        </p:txBody>
      </p:sp>
      <p:sp>
        <p:nvSpPr>
          <p:cNvPr id="5" name="TextBox 4">
            <a:extLst>
              <a:ext uri="{FF2B5EF4-FFF2-40B4-BE49-F238E27FC236}">
                <a16:creationId xmlns:a16="http://schemas.microsoft.com/office/drawing/2014/main" id="{745D8DE2-6B3C-44AF-806C-6D7E87DC2058}"/>
              </a:ext>
            </a:extLst>
          </p:cNvPr>
          <p:cNvSpPr txBox="1"/>
          <p:nvPr/>
        </p:nvSpPr>
        <p:spPr>
          <a:xfrm>
            <a:off x="323528" y="619220"/>
            <a:ext cx="3600400" cy="3816429"/>
          </a:xfrm>
          <a:prstGeom prst="rect">
            <a:avLst/>
          </a:prstGeom>
          <a:noFill/>
        </p:spPr>
        <p:txBody>
          <a:bodyPr wrap="square" rtlCol="0">
            <a:spAutoFit/>
          </a:bodyPr>
          <a:lstStyle/>
          <a:p>
            <a:r>
              <a:rPr lang="en-GB" sz="1600" b="1" dirty="0">
                <a:solidFill>
                  <a:schemeClr val="bg2">
                    <a:lumMod val="10000"/>
                  </a:schemeClr>
                </a:solidFill>
              </a:rPr>
              <a:t>DISADVANTAGES:</a:t>
            </a:r>
          </a:p>
          <a:p>
            <a:endParaRPr lang="en-GB" sz="1600" dirty="0">
              <a:solidFill>
                <a:schemeClr val="bg2">
                  <a:lumMod val="10000"/>
                </a:schemeClr>
              </a:solidFill>
            </a:endParaRPr>
          </a:p>
          <a:p>
            <a:r>
              <a:rPr lang="en-GB" sz="1400" dirty="0">
                <a:solidFill>
                  <a:schemeClr val="bg2">
                    <a:lumMod val="10000"/>
                  </a:schemeClr>
                </a:solidFill>
              </a:rPr>
              <a:t>You might need to have more prostate biopsies which can cause side-effects, as well as being uncomfortable or painful</a:t>
            </a:r>
          </a:p>
          <a:p>
            <a:endParaRPr lang="en-GB" sz="1400" dirty="0">
              <a:solidFill>
                <a:schemeClr val="bg2">
                  <a:lumMod val="10000"/>
                </a:schemeClr>
              </a:solidFill>
            </a:endParaRPr>
          </a:p>
          <a:p>
            <a:r>
              <a:rPr lang="en-GB" sz="1400" dirty="0">
                <a:solidFill>
                  <a:schemeClr val="bg2">
                    <a:lumMod val="10000"/>
                  </a:schemeClr>
                </a:solidFill>
              </a:rPr>
              <a:t>Your general health could change and this might make some treatments unsuitable, if you need them</a:t>
            </a:r>
          </a:p>
          <a:p>
            <a:endParaRPr lang="en-GB" sz="1400" dirty="0">
              <a:solidFill>
                <a:schemeClr val="bg2">
                  <a:lumMod val="10000"/>
                </a:schemeClr>
              </a:solidFill>
            </a:endParaRPr>
          </a:p>
          <a:p>
            <a:r>
              <a:rPr lang="en-GB" sz="1400" dirty="0">
                <a:solidFill>
                  <a:schemeClr val="bg2">
                    <a:lumMod val="10000"/>
                  </a:schemeClr>
                </a:solidFill>
              </a:rPr>
              <a:t>Your cancer might grow more quickly than expected, although the chances of this happening are small </a:t>
            </a:r>
          </a:p>
          <a:p>
            <a:endParaRPr lang="en-GB" sz="1400" dirty="0">
              <a:solidFill>
                <a:schemeClr val="bg2">
                  <a:lumMod val="10000"/>
                </a:schemeClr>
              </a:solidFill>
            </a:endParaRPr>
          </a:p>
          <a:p>
            <a:r>
              <a:rPr lang="en-GB" sz="1400" dirty="0">
                <a:solidFill>
                  <a:schemeClr val="bg2">
                    <a:lumMod val="10000"/>
                  </a:schemeClr>
                </a:solidFill>
              </a:rPr>
              <a:t>Not having treatment can cause high levels of anxiety in some men about the possibility of their cancer growing</a:t>
            </a:r>
          </a:p>
        </p:txBody>
      </p:sp>
    </p:spTree>
    <p:extLst>
      <p:ext uri="{BB962C8B-B14F-4D97-AF65-F5344CB8AC3E}">
        <p14:creationId xmlns:p14="http://schemas.microsoft.com/office/powerpoint/2010/main" val="382703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FAF3E9-0B1C-43EF-B4A0-9BA172A8798A}"/>
              </a:ext>
            </a:extLst>
          </p:cNvPr>
          <p:cNvSpPr>
            <a:spLocks noGrp="1"/>
          </p:cNvSpPr>
          <p:nvPr>
            <p:ph type="title"/>
          </p:nvPr>
        </p:nvSpPr>
        <p:spPr>
          <a:xfrm>
            <a:off x="405940" y="123478"/>
            <a:ext cx="7718973" cy="648072"/>
          </a:xfrm>
        </p:spPr>
        <p:txBody>
          <a:bodyPr/>
          <a:lstStyle/>
          <a:p>
            <a:pPr marL="342900" lvl="0" indent="-342900">
              <a:lnSpc>
                <a:spcPct val="115000"/>
              </a:lnSpc>
              <a:spcBef>
                <a:spcPts val="0"/>
              </a:spcBef>
              <a:tabLst>
                <a:tab pos="457200" algn="l"/>
              </a:tabLst>
            </a:pPr>
            <a:r>
              <a:rPr lang="en-GB" sz="2000" cap="none" dirty="0">
                <a:solidFill>
                  <a:srgbClr val="1FAAB1"/>
                </a:solidFill>
                <a:latin typeface="Segoe UI" panose="020B0502040204020203" pitchFamily="34" charset="0"/>
                <a:ea typeface="Times New Roman" panose="02020603050405020304" pitchFamily="18" charset="0"/>
                <a:cs typeface="Times New Roman" panose="02020603050405020304" pitchFamily="18" charset="0"/>
              </a:rPr>
              <a:t>For people who are being managed with Active Surveillance:</a:t>
            </a:r>
            <a:br>
              <a:rPr lang="en-GB" sz="2000" cap="none" dirty="0">
                <a:solidFill>
                  <a:srgbClr val="0E0E0E"/>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srgbClr val="00A8A8"/>
              </a:solidFill>
            </a:endParaRPr>
          </a:p>
        </p:txBody>
      </p:sp>
      <p:sp>
        <p:nvSpPr>
          <p:cNvPr id="2" name="Rectangle 1">
            <a:extLst>
              <a:ext uri="{FF2B5EF4-FFF2-40B4-BE49-F238E27FC236}">
                <a16:creationId xmlns:a16="http://schemas.microsoft.com/office/drawing/2014/main" id="{EEF54A5A-4ACB-47ED-8E4A-70031C98B227}"/>
              </a:ext>
            </a:extLst>
          </p:cNvPr>
          <p:cNvSpPr/>
          <p:nvPr/>
        </p:nvSpPr>
        <p:spPr>
          <a:xfrm>
            <a:off x="395536" y="598187"/>
            <a:ext cx="7704856" cy="4163640"/>
          </a:xfrm>
          <a:prstGeom prst="rect">
            <a:avLst/>
          </a:prstGeom>
        </p:spPr>
        <p:txBody>
          <a:bodyPr wrap="square">
            <a:spAutoFit/>
          </a:bodyPr>
          <a:lstStyle/>
          <a:p>
            <a:pPr marL="742950" lvl="1" indent="-285750">
              <a:lnSpc>
                <a:spcPct val="115000"/>
              </a:lnSpc>
              <a:spcAft>
                <a:spcPts val="0"/>
              </a:spcAft>
              <a:buSzPts val="1000"/>
              <a:buFont typeface="Courier New" panose="02070309020205020404" pitchFamily="49" charset="0"/>
              <a:buChar char="o"/>
              <a:tabLst>
                <a:tab pos="9144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In year 1 of active surveillance:</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Every 3–4 months: measure prostate-specific antigen.</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Throughout active surveillance: monitor PSA kinetics (could include PSA density and velocity).</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At 12 months: perform a DRE.</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At 12–18 months: multiparametric MRI.</a:t>
            </a:r>
          </a:p>
          <a:p>
            <a:pPr marL="742950" lvl="1" indent="-285750">
              <a:lnSpc>
                <a:spcPct val="115000"/>
              </a:lnSpc>
              <a:spcAft>
                <a:spcPts val="0"/>
              </a:spcAft>
              <a:buSzPts val="1000"/>
              <a:buFont typeface="Courier New" panose="02070309020205020404" pitchFamily="49" charset="0"/>
              <a:buChar char="o"/>
              <a:tabLst>
                <a:tab pos="9144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In year 2 and every year thereafter until active surveillance ends:</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Every 6 months: measure PSA.</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Throughout active surveillance: monitor PSA kinetics (could include PSA density and velocity).</a:t>
            </a:r>
          </a:p>
          <a:p>
            <a:pPr marL="1143000" lvl="2" indent="-228600">
              <a:lnSpc>
                <a:spcPct val="115000"/>
              </a:lnSpc>
              <a:spcAft>
                <a:spcPts val="0"/>
              </a:spcAft>
              <a:buSzPts val="1000"/>
              <a:buFont typeface="Wingdings" panose="05000000000000000000" pitchFamily="2" charset="2"/>
              <a:buChar char=""/>
              <a:tabLst>
                <a:tab pos="13716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Every 12 months: perform a DRE.</a:t>
            </a:r>
          </a:p>
          <a:p>
            <a:pPr marL="742950" lvl="1" indent="-285750">
              <a:lnSpc>
                <a:spcPct val="115000"/>
              </a:lnSpc>
              <a:spcAft>
                <a:spcPts val="0"/>
              </a:spcAft>
              <a:buSzPts val="1000"/>
              <a:buFont typeface="Courier New" panose="02070309020205020404" pitchFamily="49" charset="0"/>
              <a:buChar char="o"/>
              <a:tabLst>
                <a:tab pos="914400" algn="l"/>
              </a:tabLst>
            </a:pPr>
            <a:r>
              <a:rPr lang="en-GB" sz="1400" dirty="0">
                <a:solidFill>
                  <a:schemeClr val="bg2">
                    <a:lumMod val="10000"/>
                  </a:schemeClr>
                </a:solidFill>
                <a:ea typeface="Times New Roman" panose="02020603050405020304" pitchFamily="18" charset="0"/>
                <a:cs typeface="Times New Roman" panose="02020603050405020304" pitchFamily="18" charset="0"/>
              </a:rPr>
              <a:t>If there is concern about clinical or PSA changes at any time during active surveillance, the person should be reassessed with multiparametric MRI and/or re-biopsy.  </a:t>
            </a:r>
          </a:p>
          <a:p>
            <a:pPr>
              <a:lnSpc>
                <a:spcPct val="115000"/>
              </a:lnSpc>
              <a:spcAft>
                <a:spcPts val="1000"/>
              </a:spcAft>
            </a:pPr>
            <a:r>
              <a:rPr lang="en-GB" sz="1400" u="sng" dirty="0">
                <a:solidFill>
                  <a:srgbClr val="005EA5"/>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National Collaborating Centre for Cancer, 2019</a:t>
            </a:r>
            <a:r>
              <a:rPr lang="en-GB" sz="1400" dirty="0">
                <a:solidFill>
                  <a:srgbClr val="0E0E0E"/>
                </a:solidFill>
                <a:ea typeface="Calibri" panose="020F0502020204030204" pitchFamily="34" charset="0"/>
                <a:cs typeface="Times New Roman" panose="02020603050405020304" pitchFamily="18" charset="0"/>
              </a:rPr>
              <a:t>; </a:t>
            </a:r>
            <a:r>
              <a:rPr lang="en-GB" sz="1400" u="sng" dirty="0">
                <a:solidFill>
                  <a:srgbClr val="005EA5"/>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NICE, 2021b</a:t>
            </a:r>
            <a:endParaRPr lang="en-GB" sz="1400" dirty="0">
              <a:ea typeface="Times New Roman" panose="02020603050405020304" pitchFamily="18" charset="0"/>
              <a:cs typeface="Times New Roman" panose="02020603050405020304" pitchFamily="18" charset="0"/>
            </a:endParaRPr>
          </a:p>
          <a:p>
            <a:pPr>
              <a:lnSpc>
                <a:spcPct val="115000"/>
              </a:lnSpc>
              <a:spcAft>
                <a:spcPts val="1000"/>
              </a:spcAft>
            </a:pPr>
            <a:r>
              <a:rPr lang="en-GB" sz="1400" dirty="0">
                <a:solidFill>
                  <a:srgbClr val="0070C0"/>
                </a:solidFill>
                <a:ea typeface="Calibri" panose="020F0502020204030204" pitchFamily="34" charset="0"/>
                <a:cs typeface="Times New Roman" panose="02020603050405020304" pitchFamily="18" charset="0"/>
              </a:rPr>
              <a:t>Last revised in September 2024</a:t>
            </a:r>
            <a:endParaRPr lang="en-GB"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52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156DDC-A37F-4B46-9DD5-68CD28C509BD}"/>
              </a:ext>
            </a:extLst>
          </p:cNvPr>
          <p:cNvSpPr>
            <a:spLocks noGrp="1"/>
          </p:cNvSpPr>
          <p:nvPr>
            <p:ph type="title"/>
          </p:nvPr>
        </p:nvSpPr>
        <p:spPr>
          <a:xfrm>
            <a:off x="251520" y="339502"/>
            <a:ext cx="7772400" cy="1021556"/>
          </a:xfrm>
        </p:spPr>
        <p:txBody>
          <a:bodyPr/>
          <a:lstStyle/>
          <a:p>
            <a:pPr algn="ctr"/>
            <a:r>
              <a:rPr lang="en-GB" sz="1800" dirty="0"/>
              <a:t>We will consider re-investigation, or a change to active treatment, if we find any of the following:</a:t>
            </a:r>
            <a:endParaRPr lang="en-GB" sz="1800" dirty="0">
              <a:solidFill>
                <a:srgbClr val="00A8A8"/>
              </a:solidFill>
            </a:endParaRPr>
          </a:p>
        </p:txBody>
      </p:sp>
      <p:sp>
        <p:nvSpPr>
          <p:cNvPr id="2" name="Rectangle 1">
            <a:extLst>
              <a:ext uri="{FF2B5EF4-FFF2-40B4-BE49-F238E27FC236}">
                <a16:creationId xmlns:a16="http://schemas.microsoft.com/office/drawing/2014/main" id="{22B5D25D-CD7F-4175-A93F-56BCDB69353B}"/>
              </a:ext>
            </a:extLst>
          </p:cNvPr>
          <p:cNvSpPr/>
          <p:nvPr/>
        </p:nvSpPr>
        <p:spPr>
          <a:xfrm>
            <a:off x="467544" y="1140589"/>
            <a:ext cx="7128792" cy="3046988"/>
          </a:xfrm>
          <a:prstGeom prst="rect">
            <a:avLst/>
          </a:prstGeom>
        </p:spPr>
        <p:txBody>
          <a:bodyPr wrap="square">
            <a:spAutoFit/>
          </a:bodyPr>
          <a:lstStyle/>
          <a:p>
            <a:r>
              <a:rPr lang="en-GB" sz="2400" dirty="0">
                <a:solidFill>
                  <a:schemeClr val="bg2">
                    <a:lumMod val="10000"/>
                  </a:schemeClr>
                </a:solidFill>
              </a:rPr>
              <a:t>• A significant rise in your PSA (typically over a few consecutive values); </a:t>
            </a:r>
          </a:p>
          <a:p>
            <a:r>
              <a:rPr lang="en-GB" sz="2400" dirty="0">
                <a:solidFill>
                  <a:schemeClr val="bg2">
                    <a:lumMod val="10000"/>
                  </a:schemeClr>
                </a:solidFill>
              </a:rPr>
              <a:t>• A change in your MRI scan and/or the findings on rectal examination of your prostate; </a:t>
            </a:r>
          </a:p>
          <a:p>
            <a:r>
              <a:rPr lang="en-GB" sz="2400" dirty="0">
                <a:solidFill>
                  <a:schemeClr val="bg2">
                    <a:lumMod val="10000"/>
                  </a:schemeClr>
                </a:solidFill>
              </a:rPr>
              <a:t>• Your preference for a change to active treatment; or </a:t>
            </a:r>
          </a:p>
          <a:p>
            <a:r>
              <a:rPr lang="en-GB" sz="2400" dirty="0">
                <a:solidFill>
                  <a:schemeClr val="bg2">
                    <a:lumMod val="10000"/>
                  </a:schemeClr>
                </a:solidFill>
              </a:rPr>
              <a:t>• An increase in tumour volume or grade on repeat biopsies.</a:t>
            </a:r>
          </a:p>
        </p:txBody>
      </p:sp>
    </p:spTree>
    <p:extLst>
      <p:ext uri="{BB962C8B-B14F-4D97-AF65-F5344CB8AC3E}">
        <p14:creationId xmlns:p14="http://schemas.microsoft.com/office/powerpoint/2010/main" val="1115223059"/>
      </p:ext>
    </p:extLst>
  </p:cSld>
  <p:clrMapOvr>
    <a:masterClrMapping/>
  </p:clrMapOvr>
</p:sld>
</file>

<file path=ppt/theme/theme1.xml><?xml version="1.0" encoding="utf-8"?>
<a:theme xmlns:a="http://schemas.openxmlformats.org/drawingml/2006/main" name="Our Medway">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gh Quality Care">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ur People">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ovation">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egrated Care">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inancial Stability">
  <a:themeElements>
    <a:clrScheme name="Medway NHS">
      <a:dk1>
        <a:srgbClr val="7F7F7F"/>
      </a:dk1>
      <a:lt1>
        <a:sysClr val="window" lastClr="FFFFFF"/>
      </a:lt1>
      <a:dk2>
        <a:srgbClr val="00A499"/>
      </a:dk2>
      <a:lt2>
        <a:srgbClr val="F2F2F2"/>
      </a:lt2>
      <a:accent1>
        <a:srgbClr val="005EB8"/>
      </a:accent1>
      <a:accent2>
        <a:srgbClr val="41B6E6"/>
      </a:accent2>
      <a:accent3>
        <a:srgbClr val="00A499"/>
      </a:accent3>
      <a:accent4>
        <a:srgbClr val="425563"/>
      </a:accent4>
      <a:accent5>
        <a:srgbClr val="8C7FB7"/>
      </a:accent5>
      <a:accent6>
        <a:srgbClr val="E8EDEE"/>
      </a:accent6>
      <a:hlink>
        <a:srgbClr val="005EB8"/>
      </a:hlink>
      <a:folHlink>
        <a:srgbClr val="800080"/>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32464</TotalTime>
  <Words>1752</Words>
  <Application>Microsoft Office PowerPoint</Application>
  <PresentationFormat>On-screen Show (16:9)</PresentationFormat>
  <Paragraphs>116</Paragraphs>
  <Slides>12</Slides>
  <Notes>11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Arial</vt:lpstr>
      <vt:lpstr>Calibri</vt:lpstr>
      <vt:lpstr>Courier New</vt:lpstr>
      <vt:lpstr>Georgia</vt:lpstr>
      <vt:lpstr>Segoe UI</vt:lpstr>
      <vt:lpstr>Times New Roman</vt:lpstr>
      <vt:lpstr>Wingdings</vt:lpstr>
      <vt:lpstr>Our Medway</vt:lpstr>
      <vt:lpstr>High Quality Care</vt:lpstr>
      <vt:lpstr>Our People</vt:lpstr>
      <vt:lpstr>Innovation</vt:lpstr>
      <vt:lpstr>Integrated Care</vt:lpstr>
      <vt:lpstr>Financial Stability</vt:lpstr>
      <vt:lpstr>Active Surveillance  Hazel Swift January 2026</vt:lpstr>
      <vt:lpstr>Hazel – Macmillan Urology Cancer support Worker Prostate </vt:lpstr>
      <vt:lpstr>What is Active Surveillance </vt:lpstr>
      <vt:lpstr>PowerPoint Presentation</vt:lpstr>
      <vt:lpstr>Who is eligible for active surveillance?</vt:lpstr>
      <vt:lpstr>PowerPoint Presentation</vt:lpstr>
      <vt:lpstr>PowerPoint Presentation</vt:lpstr>
      <vt:lpstr>For people who are being managed with Active Surveillance: </vt:lpstr>
      <vt:lpstr>We will consider re-investigation, or a change to active treatment, if we find any of the following:</vt:lpstr>
      <vt:lpstr>PowerPoint Presentation</vt:lpstr>
      <vt:lpstr>References:</vt:lpstr>
      <vt:lpstr>ANY QUESTIONS</vt:lpstr>
    </vt:vector>
  </TitlesOfParts>
  <Company>Medway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Lee</dc:creator>
  <cp:lastModifiedBy>Hazel Swift</cp:lastModifiedBy>
  <cp:revision>1046</cp:revision>
  <cp:lastPrinted>2023-02-09T09:12:01Z</cp:lastPrinted>
  <dcterms:created xsi:type="dcterms:W3CDTF">2020-05-21T11:50:52Z</dcterms:created>
  <dcterms:modified xsi:type="dcterms:W3CDTF">2026-02-02T14:06:21Z</dcterms:modified>
</cp:coreProperties>
</file>